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5"/>
  </p:notesMasterIdLst>
  <p:sldIdLst>
    <p:sldId id="256" r:id="rId5"/>
    <p:sldId id="420" r:id="rId6"/>
    <p:sldId id="258" r:id="rId7"/>
    <p:sldId id="416" r:id="rId8"/>
    <p:sldId id="417" r:id="rId9"/>
    <p:sldId id="317" r:id="rId10"/>
    <p:sldId id="413" r:id="rId11"/>
    <p:sldId id="414" r:id="rId12"/>
    <p:sldId id="415" r:id="rId13"/>
    <p:sldId id="374" r:id="rId14"/>
    <p:sldId id="375" r:id="rId15"/>
    <p:sldId id="376" r:id="rId16"/>
    <p:sldId id="377" r:id="rId17"/>
    <p:sldId id="378" r:id="rId18"/>
    <p:sldId id="379" r:id="rId19"/>
    <p:sldId id="380" r:id="rId20"/>
    <p:sldId id="381" r:id="rId21"/>
    <p:sldId id="382" r:id="rId22"/>
    <p:sldId id="383" r:id="rId23"/>
    <p:sldId id="384" r:id="rId24"/>
    <p:sldId id="373"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12" r:id="rId41"/>
    <p:sldId id="401" r:id="rId42"/>
    <p:sldId id="403" r:id="rId43"/>
    <p:sldId id="402" r:id="rId44"/>
    <p:sldId id="409" r:id="rId45"/>
    <p:sldId id="404" r:id="rId46"/>
    <p:sldId id="405" r:id="rId47"/>
    <p:sldId id="406" r:id="rId48"/>
    <p:sldId id="410" r:id="rId49"/>
    <p:sldId id="407" r:id="rId50"/>
    <p:sldId id="408" r:id="rId51"/>
    <p:sldId id="418" r:id="rId52"/>
    <p:sldId id="419" r:id="rId53"/>
    <p:sldId id="28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Keivanmarz" initials="AK" lastIdx="1" clrIdx="0">
    <p:extLst>
      <p:ext uri="{19B8F6BF-5375-455C-9EA6-DF929625EA0E}">
        <p15:presenceInfo xmlns:p15="http://schemas.microsoft.com/office/powerpoint/2012/main" userId="Ali Keivanmar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17A7B-7CEB-4582-A59B-96D0DA5CB118}" v="3" dt="2024-05-19T00:02: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Keivanmarz" userId="be195dd7-4fd6-4ab1-8914-9e533d86e4cf" providerId="ADAL" clId="{49C17A7B-7CEB-4582-A59B-96D0DA5CB118}"/>
    <pc:docChg chg="addSld modSld sldOrd">
      <pc:chgData name="Ali Keivanmarz" userId="be195dd7-4fd6-4ab1-8914-9e533d86e4cf" providerId="ADAL" clId="{49C17A7B-7CEB-4582-A59B-96D0DA5CB118}" dt="2024-05-19T00:18:28.046" v="16" actId="20577"/>
      <pc:docMkLst>
        <pc:docMk/>
      </pc:docMkLst>
      <pc:sldChg chg="addSp delSp modSp ord">
        <pc:chgData name="Ali Keivanmarz" userId="be195dd7-4fd6-4ab1-8914-9e533d86e4cf" providerId="ADAL" clId="{49C17A7B-7CEB-4582-A59B-96D0DA5CB118}" dt="2024-05-19T00:02:14.941" v="5"/>
        <pc:sldMkLst>
          <pc:docMk/>
          <pc:sldMk cId="3169609455" sldId="258"/>
        </pc:sldMkLst>
        <pc:spChg chg="add mod">
          <ac:chgData name="Ali Keivanmarz" userId="be195dd7-4fd6-4ab1-8914-9e533d86e4cf" providerId="ADAL" clId="{49C17A7B-7CEB-4582-A59B-96D0DA5CB118}" dt="2024-05-19T00:02:09.315" v="3"/>
          <ac:spMkLst>
            <pc:docMk/>
            <pc:sldMk cId="3169609455" sldId="258"/>
            <ac:spMk id="4" creationId="{87DC765A-59E7-732B-DFBE-C3DD5D761E1B}"/>
          </ac:spMkLst>
        </pc:spChg>
        <pc:spChg chg="del">
          <ac:chgData name="Ali Keivanmarz" userId="be195dd7-4fd6-4ab1-8914-9e533d86e4cf" providerId="ADAL" clId="{49C17A7B-7CEB-4582-A59B-96D0DA5CB118}" dt="2024-05-19T00:01:56.243" v="1" actId="478"/>
          <ac:spMkLst>
            <pc:docMk/>
            <pc:sldMk cId="3169609455" sldId="258"/>
            <ac:spMk id="48" creationId="{1D8B880F-3CBB-4CCF-8672-42875F4B5C26}"/>
          </ac:spMkLst>
        </pc:spChg>
        <pc:spChg chg="del">
          <ac:chgData name="Ali Keivanmarz" userId="be195dd7-4fd6-4ab1-8914-9e533d86e4cf" providerId="ADAL" clId="{49C17A7B-7CEB-4582-A59B-96D0DA5CB118}" dt="2024-05-19T00:01:56.243" v="1" actId="478"/>
          <ac:spMkLst>
            <pc:docMk/>
            <pc:sldMk cId="3169609455" sldId="258"/>
            <ac:spMk id="49" creationId="{D35ADCA4-96CA-40AF-86AF-3EBE808CD761}"/>
          </ac:spMkLst>
        </pc:spChg>
        <pc:spChg chg="del">
          <ac:chgData name="Ali Keivanmarz" userId="be195dd7-4fd6-4ab1-8914-9e533d86e4cf" providerId="ADAL" clId="{49C17A7B-7CEB-4582-A59B-96D0DA5CB118}" dt="2024-05-19T00:01:56.243" v="1" actId="478"/>
          <ac:spMkLst>
            <pc:docMk/>
            <pc:sldMk cId="3169609455" sldId="258"/>
            <ac:spMk id="50" creationId="{56A8BAD5-97BB-4E1A-8444-DC0EC9C5BC05}"/>
          </ac:spMkLst>
        </pc:spChg>
        <pc:picChg chg="add mod">
          <ac:chgData name="Ali Keivanmarz" userId="be195dd7-4fd6-4ab1-8914-9e533d86e4cf" providerId="ADAL" clId="{49C17A7B-7CEB-4582-A59B-96D0DA5CB118}" dt="2024-05-19T00:02:09.315" v="3"/>
          <ac:picMkLst>
            <pc:docMk/>
            <pc:sldMk cId="3169609455" sldId="258"/>
            <ac:picMk id="3" creationId="{4972E37D-394C-4B97-B292-10E3257126DD}"/>
          </ac:picMkLst>
        </pc:picChg>
        <pc:picChg chg="del">
          <ac:chgData name="Ali Keivanmarz" userId="be195dd7-4fd6-4ab1-8914-9e533d86e4cf" providerId="ADAL" clId="{49C17A7B-7CEB-4582-A59B-96D0DA5CB118}" dt="2024-05-19T00:01:58.724" v="2" actId="478"/>
          <ac:picMkLst>
            <pc:docMk/>
            <pc:sldMk cId="3169609455" sldId="258"/>
            <ac:picMk id="62" creationId="{7E39AE9E-9129-467E-A7ED-9130EB0ABF0B}"/>
          </ac:picMkLst>
        </pc:picChg>
        <pc:picChg chg="del">
          <ac:chgData name="Ali Keivanmarz" userId="be195dd7-4fd6-4ab1-8914-9e533d86e4cf" providerId="ADAL" clId="{49C17A7B-7CEB-4582-A59B-96D0DA5CB118}" dt="2024-05-19T00:01:56.243" v="1" actId="478"/>
          <ac:picMkLst>
            <pc:docMk/>
            <pc:sldMk cId="3169609455" sldId="258"/>
            <ac:picMk id="63" creationId="{0E2AEA71-8A9A-4FA5-B96F-682D2B4C811B}"/>
          </ac:picMkLst>
        </pc:picChg>
      </pc:sldChg>
      <pc:sldChg chg="modSp mod">
        <pc:chgData name="Ali Keivanmarz" userId="be195dd7-4fd6-4ab1-8914-9e533d86e4cf" providerId="ADAL" clId="{49C17A7B-7CEB-4582-A59B-96D0DA5CB118}" dt="2024-05-19T00:18:28.046" v="16" actId="20577"/>
        <pc:sldMkLst>
          <pc:docMk/>
          <pc:sldMk cId="833942618" sldId="390"/>
        </pc:sldMkLst>
        <pc:spChg chg="mod">
          <ac:chgData name="Ali Keivanmarz" userId="be195dd7-4fd6-4ab1-8914-9e533d86e4cf" providerId="ADAL" clId="{49C17A7B-7CEB-4582-A59B-96D0DA5CB118}" dt="2024-05-19T00:18:28.046" v="16" actId="20577"/>
          <ac:spMkLst>
            <pc:docMk/>
            <pc:sldMk cId="833942618" sldId="390"/>
            <ac:spMk id="10" creationId="{D30CD8C3-A09E-4B5C-B758-FE5235091110}"/>
          </ac:spMkLst>
        </pc:spChg>
      </pc:sldChg>
      <pc:sldChg chg="add">
        <pc:chgData name="Ali Keivanmarz" userId="be195dd7-4fd6-4ab1-8914-9e533d86e4cf" providerId="ADAL" clId="{49C17A7B-7CEB-4582-A59B-96D0DA5CB118}" dt="2024-05-19T00:01:45.476" v="0" actId="2890"/>
        <pc:sldMkLst>
          <pc:docMk/>
          <pc:sldMk cId="271784757" sldId="420"/>
        </pc:sldMkLst>
      </pc:sldChg>
    </pc:docChg>
  </pc:docChgLst>
  <pc:docChgLst>
    <pc:chgData name="Ali Keivanmarz" userId="be195dd7-4fd6-4ab1-8914-9e533d86e4cf" providerId="ADAL" clId="{BD4CF975-9C91-4C46-A58B-9D5542E74F81}"/>
    <pc:docChg chg="undo custSel addSld delSld modSld">
      <pc:chgData name="Ali Keivanmarz" userId="be195dd7-4fd6-4ab1-8914-9e533d86e4cf" providerId="ADAL" clId="{BD4CF975-9C91-4C46-A58B-9D5542E74F81}" dt="2023-05-20T23:37:27.052" v="339" actId="20577"/>
      <pc:docMkLst>
        <pc:docMk/>
      </pc:docMkLst>
      <pc:sldChg chg="modSp mod">
        <pc:chgData name="Ali Keivanmarz" userId="be195dd7-4fd6-4ab1-8914-9e533d86e4cf" providerId="ADAL" clId="{BD4CF975-9C91-4C46-A58B-9D5542E74F81}" dt="2023-05-20T22:58:29.343" v="239" actId="20577"/>
        <pc:sldMkLst>
          <pc:docMk/>
          <pc:sldMk cId="3482741303" sldId="373"/>
        </pc:sldMkLst>
        <pc:spChg chg="mod">
          <ac:chgData name="Ali Keivanmarz" userId="be195dd7-4fd6-4ab1-8914-9e533d86e4cf" providerId="ADAL" clId="{BD4CF975-9C91-4C46-A58B-9D5542E74F81}" dt="2023-05-20T22:58:29.343" v="239" actId="20577"/>
          <ac:spMkLst>
            <pc:docMk/>
            <pc:sldMk cId="3482741303" sldId="373"/>
            <ac:spMk id="8" creationId="{0D5238B6-631E-4457-82A6-F2CF1658FDFA}"/>
          </ac:spMkLst>
        </pc:spChg>
      </pc:sldChg>
      <pc:sldChg chg="delSp modSp add mod">
        <pc:chgData name="Ali Keivanmarz" userId="be195dd7-4fd6-4ab1-8914-9e533d86e4cf" providerId="ADAL" clId="{BD4CF975-9C91-4C46-A58B-9D5542E74F81}" dt="2023-05-20T22:38:11.947" v="229"/>
        <pc:sldMkLst>
          <pc:docMk/>
          <pc:sldMk cId="1423414215" sldId="416"/>
        </pc:sldMkLst>
        <pc:spChg chg="mod">
          <ac:chgData name="Ali Keivanmarz" userId="be195dd7-4fd6-4ab1-8914-9e533d86e4cf" providerId="ADAL" clId="{BD4CF975-9C91-4C46-A58B-9D5542E74F81}" dt="2023-05-20T22:38:11.947" v="229"/>
          <ac:spMkLst>
            <pc:docMk/>
            <pc:sldMk cId="1423414215" sldId="416"/>
            <ac:spMk id="48" creationId="{1D8B880F-3CBB-4CCF-8672-42875F4B5C26}"/>
          </ac:spMkLst>
        </pc:spChg>
        <pc:spChg chg="del">
          <ac:chgData name="Ali Keivanmarz" userId="be195dd7-4fd6-4ab1-8914-9e533d86e4cf" providerId="ADAL" clId="{BD4CF975-9C91-4C46-A58B-9D5542E74F81}" dt="2023-05-20T22:20:59.303" v="5" actId="478"/>
          <ac:spMkLst>
            <pc:docMk/>
            <pc:sldMk cId="1423414215" sldId="416"/>
            <ac:spMk id="49" creationId="{D35ADCA4-96CA-40AF-86AF-3EBE808CD761}"/>
          </ac:spMkLst>
        </pc:spChg>
        <pc:spChg chg="del">
          <ac:chgData name="Ali Keivanmarz" userId="be195dd7-4fd6-4ab1-8914-9e533d86e4cf" providerId="ADAL" clId="{BD4CF975-9C91-4C46-A58B-9D5542E74F81}" dt="2023-05-20T22:21:01.014" v="6" actId="478"/>
          <ac:spMkLst>
            <pc:docMk/>
            <pc:sldMk cId="1423414215" sldId="416"/>
            <ac:spMk id="50" creationId="{56A8BAD5-97BB-4E1A-8444-DC0EC9C5BC05}"/>
          </ac:spMkLst>
        </pc:spChg>
        <pc:picChg chg="del">
          <ac:chgData name="Ali Keivanmarz" userId="be195dd7-4fd6-4ab1-8914-9e533d86e4cf" providerId="ADAL" clId="{BD4CF975-9C91-4C46-A58B-9D5542E74F81}" dt="2023-05-20T22:20:50.082" v="1" actId="478"/>
          <ac:picMkLst>
            <pc:docMk/>
            <pc:sldMk cId="1423414215" sldId="416"/>
            <ac:picMk id="62" creationId="{7E39AE9E-9129-467E-A7ED-9130EB0ABF0B}"/>
          </ac:picMkLst>
        </pc:picChg>
        <pc:picChg chg="del">
          <ac:chgData name="Ali Keivanmarz" userId="be195dd7-4fd6-4ab1-8914-9e533d86e4cf" providerId="ADAL" clId="{BD4CF975-9C91-4C46-A58B-9D5542E74F81}" dt="2023-05-20T22:20:51.084" v="2" actId="478"/>
          <ac:picMkLst>
            <pc:docMk/>
            <pc:sldMk cId="1423414215" sldId="416"/>
            <ac:picMk id="63" creationId="{0E2AEA71-8A9A-4FA5-B96F-682D2B4C811B}"/>
          </ac:picMkLst>
        </pc:picChg>
      </pc:sldChg>
      <pc:sldChg chg="modSp add del mod">
        <pc:chgData name="Ali Keivanmarz" userId="be195dd7-4fd6-4ab1-8914-9e533d86e4cf" providerId="ADAL" clId="{BD4CF975-9C91-4C46-A58B-9D5542E74F81}" dt="2023-05-20T22:30:35.415" v="132" actId="2890"/>
        <pc:sldMkLst>
          <pc:docMk/>
          <pc:sldMk cId="3483391783" sldId="417"/>
        </pc:sldMkLst>
        <pc:spChg chg="mod">
          <ac:chgData name="Ali Keivanmarz" userId="be195dd7-4fd6-4ab1-8914-9e533d86e4cf" providerId="ADAL" clId="{BD4CF975-9C91-4C46-A58B-9D5542E74F81}" dt="2023-05-20T22:30:35.188" v="131" actId="20577"/>
          <ac:spMkLst>
            <pc:docMk/>
            <pc:sldMk cId="3483391783" sldId="417"/>
            <ac:spMk id="48" creationId="{1D8B880F-3CBB-4CCF-8672-42875F4B5C26}"/>
          </ac:spMkLst>
        </pc:spChg>
      </pc:sldChg>
      <pc:sldChg chg="modSp add mod">
        <pc:chgData name="Ali Keivanmarz" userId="be195dd7-4fd6-4ab1-8914-9e533d86e4cf" providerId="ADAL" clId="{BD4CF975-9C91-4C46-A58B-9D5542E74F81}" dt="2023-05-20T22:35:20.113" v="227" actId="20577"/>
        <pc:sldMkLst>
          <pc:docMk/>
          <pc:sldMk cId="3706542800" sldId="417"/>
        </pc:sldMkLst>
        <pc:spChg chg="mod">
          <ac:chgData name="Ali Keivanmarz" userId="be195dd7-4fd6-4ab1-8914-9e533d86e4cf" providerId="ADAL" clId="{BD4CF975-9C91-4C46-A58B-9D5542E74F81}" dt="2023-05-20T22:35:20.113" v="227" actId="20577"/>
          <ac:spMkLst>
            <pc:docMk/>
            <pc:sldMk cId="3706542800" sldId="417"/>
            <ac:spMk id="48" creationId="{1D8B880F-3CBB-4CCF-8672-42875F4B5C26}"/>
          </ac:spMkLst>
        </pc:spChg>
      </pc:sldChg>
      <pc:sldChg chg="addSp delSp modSp add mod">
        <pc:chgData name="Ali Keivanmarz" userId="be195dd7-4fd6-4ab1-8914-9e533d86e4cf" providerId="ADAL" clId="{BD4CF975-9C91-4C46-A58B-9D5542E74F81}" dt="2023-05-20T23:35:13.073" v="310" actId="404"/>
        <pc:sldMkLst>
          <pc:docMk/>
          <pc:sldMk cId="3702881872" sldId="418"/>
        </pc:sldMkLst>
        <pc:spChg chg="mod">
          <ac:chgData name="Ali Keivanmarz" userId="be195dd7-4fd6-4ab1-8914-9e533d86e4cf" providerId="ADAL" clId="{BD4CF975-9C91-4C46-A58B-9D5542E74F81}" dt="2023-05-20T23:26:08.711" v="254" actId="20577"/>
          <ac:spMkLst>
            <pc:docMk/>
            <pc:sldMk cId="3702881872" sldId="418"/>
            <ac:spMk id="2" creationId="{BBFA46C2-F4B4-4964-AED6-FFF5E930CA0B}"/>
          </ac:spMkLst>
        </pc:spChg>
        <pc:spChg chg="add del">
          <ac:chgData name="Ali Keivanmarz" userId="be195dd7-4fd6-4ab1-8914-9e533d86e4cf" providerId="ADAL" clId="{BD4CF975-9C91-4C46-A58B-9D5542E74F81}" dt="2023-05-20T23:28:17.938" v="264" actId="22"/>
          <ac:spMkLst>
            <pc:docMk/>
            <pc:sldMk cId="3702881872" sldId="418"/>
            <ac:spMk id="4" creationId="{9962C00E-D447-25E3-BC06-F7E8A8BE9E94}"/>
          </ac:spMkLst>
        </pc:spChg>
        <pc:spChg chg="add mod">
          <ac:chgData name="Ali Keivanmarz" userId="be195dd7-4fd6-4ab1-8914-9e533d86e4cf" providerId="ADAL" clId="{BD4CF975-9C91-4C46-A58B-9D5542E74F81}" dt="2023-05-20T23:34:43.859" v="282" actId="1076"/>
          <ac:spMkLst>
            <pc:docMk/>
            <pc:sldMk cId="3702881872" sldId="418"/>
            <ac:spMk id="8" creationId="{99184E4B-889B-BB09-7AD5-AE92815AAEB6}"/>
          </ac:spMkLst>
        </pc:spChg>
        <pc:spChg chg="mod">
          <ac:chgData name="Ali Keivanmarz" userId="be195dd7-4fd6-4ab1-8914-9e533d86e4cf" providerId="ADAL" clId="{BD4CF975-9C91-4C46-A58B-9D5542E74F81}" dt="2023-05-20T23:35:13.073" v="310" actId="404"/>
          <ac:spMkLst>
            <pc:docMk/>
            <pc:sldMk cId="3702881872" sldId="418"/>
            <ac:spMk id="10" creationId="{D30CD8C3-A09E-4B5C-B758-FE5235091110}"/>
          </ac:spMkLst>
        </pc:spChg>
        <pc:spChg chg="del">
          <ac:chgData name="Ali Keivanmarz" userId="be195dd7-4fd6-4ab1-8914-9e533d86e4cf" providerId="ADAL" clId="{BD4CF975-9C91-4C46-A58B-9D5542E74F81}" dt="2023-05-20T23:26:15.106" v="255" actId="478"/>
          <ac:spMkLst>
            <pc:docMk/>
            <pc:sldMk cId="3702881872" sldId="418"/>
            <ac:spMk id="11" creationId="{067E615F-3448-4C3B-BB53-5156440D007F}"/>
          </ac:spMkLst>
        </pc:spChg>
        <pc:spChg chg="add mod">
          <ac:chgData name="Ali Keivanmarz" userId="be195dd7-4fd6-4ab1-8914-9e533d86e4cf" providerId="ADAL" clId="{BD4CF975-9C91-4C46-A58B-9D5542E74F81}" dt="2023-05-20T23:34:47.061" v="283" actId="1076"/>
          <ac:spMkLst>
            <pc:docMk/>
            <pc:sldMk cId="3702881872" sldId="418"/>
            <ac:spMk id="13" creationId="{2672E5F6-E8EA-C09B-8468-0B1F3E4E82DB}"/>
          </ac:spMkLst>
        </pc:spChg>
      </pc:sldChg>
      <pc:sldChg chg="delSp modSp add mod">
        <pc:chgData name="Ali Keivanmarz" userId="be195dd7-4fd6-4ab1-8914-9e533d86e4cf" providerId="ADAL" clId="{BD4CF975-9C91-4C46-A58B-9D5542E74F81}" dt="2023-05-20T23:37:27.052" v="339" actId="20577"/>
        <pc:sldMkLst>
          <pc:docMk/>
          <pc:sldMk cId="3300226534" sldId="419"/>
        </pc:sldMkLst>
        <pc:spChg chg="del">
          <ac:chgData name="Ali Keivanmarz" userId="be195dd7-4fd6-4ab1-8914-9e533d86e4cf" providerId="ADAL" clId="{BD4CF975-9C91-4C46-A58B-9D5542E74F81}" dt="2023-05-20T23:36:30.141" v="313" actId="478"/>
          <ac:spMkLst>
            <pc:docMk/>
            <pc:sldMk cId="3300226534" sldId="419"/>
            <ac:spMk id="8" creationId="{99184E4B-889B-BB09-7AD5-AE92815AAEB6}"/>
          </ac:spMkLst>
        </pc:spChg>
        <pc:spChg chg="mod">
          <ac:chgData name="Ali Keivanmarz" userId="be195dd7-4fd6-4ab1-8914-9e533d86e4cf" providerId="ADAL" clId="{BD4CF975-9C91-4C46-A58B-9D5542E74F81}" dt="2023-05-20T23:37:27.052" v="339" actId="20577"/>
          <ac:spMkLst>
            <pc:docMk/>
            <pc:sldMk cId="3300226534" sldId="419"/>
            <ac:spMk id="10" creationId="{D30CD8C3-A09E-4B5C-B758-FE5235091110}"/>
          </ac:spMkLst>
        </pc:spChg>
        <pc:spChg chg="del">
          <ac:chgData name="Ali Keivanmarz" userId="be195dd7-4fd6-4ab1-8914-9e533d86e4cf" providerId="ADAL" clId="{BD4CF975-9C91-4C46-A58B-9D5542E74F81}" dt="2023-05-20T23:36:26.972" v="312" actId="478"/>
          <ac:spMkLst>
            <pc:docMk/>
            <pc:sldMk cId="3300226534" sldId="419"/>
            <ac:spMk id="13" creationId="{2672E5F6-E8EA-C09B-8468-0B1F3E4E82DB}"/>
          </ac:spMkLst>
        </pc:spChg>
      </pc:sldChg>
    </pc:docChg>
  </pc:docChgLst>
  <pc:docChgLst>
    <pc:chgData name="Ali Keivanmarz" userId="be195dd7-4fd6-4ab1-8914-9e533d86e4cf" providerId="ADAL" clId="{97B3516A-2A27-46E5-B96D-A74EF3C9E81B}"/>
    <pc:docChg chg="modSld">
      <pc:chgData name="Ali Keivanmarz" userId="be195dd7-4fd6-4ab1-8914-9e533d86e4cf" providerId="ADAL" clId="{97B3516A-2A27-46E5-B96D-A74EF3C9E81B}" dt="2023-10-08T03:05:54.810" v="6" actId="14100"/>
      <pc:docMkLst>
        <pc:docMk/>
      </pc:docMkLst>
      <pc:sldChg chg="modSp modAnim">
        <pc:chgData name="Ali Keivanmarz" userId="be195dd7-4fd6-4ab1-8914-9e533d86e4cf" providerId="ADAL" clId="{97B3516A-2A27-46E5-B96D-A74EF3C9E81B}" dt="2023-10-07T21:19:42.544" v="0" actId="20577"/>
        <pc:sldMkLst>
          <pc:docMk/>
          <pc:sldMk cId="3431819587" sldId="377"/>
        </pc:sldMkLst>
        <pc:spChg chg="mod">
          <ac:chgData name="Ali Keivanmarz" userId="be195dd7-4fd6-4ab1-8914-9e533d86e4cf" providerId="ADAL" clId="{97B3516A-2A27-46E5-B96D-A74EF3C9E81B}" dt="2023-10-07T21:19:42.544" v="0" actId="20577"/>
          <ac:spMkLst>
            <pc:docMk/>
            <pc:sldMk cId="3431819587" sldId="377"/>
            <ac:spMk id="10" creationId="{D30CD8C3-A09E-4B5C-B758-FE5235091110}"/>
          </ac:spMkLst>
        </pc:spChg>
      </pc:sldChg>
      <pc:sldChg chg="modSp mod">
        <pc:chgData name="Ali Keivanmarz" userId="be195dd7-4fd6-4ab1-8914-9e533d86e4cf" providerId="ADAL" clId="{97B3516A-2A27-46E5-B96D-A74EF3C9E81B}" dt="2023-10-08T03:05:54.810" v="6" actId="14100"/>
        <pc:sldMkLst>
          <pc:docMk/>
          <pc:sldMk cId="2722945152" sldId="410"/>
        </pc:sldMkLst>
        <pc:spChg chg="mod">
          <ac:chgData name="Ali Keivanmarz" userId="be195dd7-4fd6-4ab1-8914-9e533d86e4cf" providerId="ADAL" clId="{97B3516A-2A27-46E5-B96D-A74EF3C9E81B}" dt="2023-10-08T03:05:54.810" v="6" actId="14100"/>
          <ac:spMkLst>
            <pc:docMk/>
            <pc:sldMk cId="2722945152" sldId="410"/>
            <ac:spMk id="8" creationId="{623A56A6-C07B-48F8-95C5-03B951F0A7E7}"/>
          </ac:spMkLst>
        </pc:spChg>
      </pc:sldChg>
      <pc:sldChg chg="modSp mod">
        <pc:chgData name="Ali Keivanmarz" userId="be195dd7-4fd6-4ab1-8914-9e533d86e4cf" providerId="ADAL" clId="{97B3516A-2A27-46E5-B96D-A74EF3C9E81B}" dt="2023-10-08T00:43:06.326" v="3" actId="2710"/>
        <pc:sldMkLst>
          <pc:docMk/>
          <pc:sldMk cId="1423414215" sldId="416"/>
        </pc:sldMkLst>
        <pc:spChg chg="mod">
          <ac:chgData name="Ali Keivanmarz" userId="be195dd7-4fd6-4ab1-8914-9e533d86e4cf" providerId="ADAL" clId="{97B3516A-2A27-46E5-B96D-A74EF3C9E81B}" dt="2023-10-08T00:43:06.326" v="3" actId="2710"/>
          <ac:spMkLst>
            <pc:docMk/>
            <pc:sldMk cId="1423414215" sldId="416"/>
            <ac:spMk id="48" creationId="{1D8B880F-3CBB-4CCF-8672-42875F4B5C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3946C-EEF4-4691-97B6-30F0EDA19067}" type="datetimeFigureOut">
              <a:rPr lang="en-NZ" smtClean="0"/>
              <a:t>19/05/2024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E49B-87E6-4CE2-BE11-99BDAB9521FA}" type="slidenum">
              <a:rPr lang="en-NZ" smtClean="0"/>
              <a:t>‹#›</a:t>
            </a:fld>
            <a:endParaRPr lang="en-NZ"/>
          </a:p>
        </p:txBody>
      </p:sp>
    </p:spTree>
    <p:extLst>
      <p:ext uri="{BB962C8B-B14F-4D97-AF65-F5344CB8AC3E}">
        <p14:creationId xmlns:p14="http://schemas.microsoft.com/office/powerpoint/2010/main" val="85563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7EB2FE-607F-49DB-A541-E0739EFE4266}" type="datetime1">
              <a:rPr lang="en-NZ" smtClean="0"/>
              <a:t>19/05/2024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70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BA996-0766-45CF-A2AC-9C6836BCE4A7}" type="datetime1">
              <a:rPr lang="en-NZ" smtClean="0"/>
              <a:t>19/05/2024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16270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8C5E0-2CE2-4EB7-A9E6-2A5B27A1C75F}" type="datetime1">
              <a:rPr lang="en-NZ" smtClean="0"/>
              <a:t>19/05/2024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299276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0493-168C-4A89-A455-4FF50EE78F2C}" type="datetime1">
              <a:rPr lang="en-NZ" smtClean="0"/>
              <a:t>19/05/2024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415931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609B99-9E03-4135-AF82-9A2C74CC9893}" type="datetime1">
              <a:rPr lang="en-NZ" smtClean="0"/>
              <a:t>19/05/2024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07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9C566F-4F5E-4C29-B909-1183AA01254B}" type="datetime1">
              <a:rPr lang="en-NZ" smtClean="0"/>
              <a:t>19/05/2024</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534910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FF6B09-336F-4BAE-9995-4C9C523BD8FA}" type="datetime1">
              <a:rPr lang="en-NZ" smtClean="0"/>
              <a:t>19/05/2024</a:t>
            </a:fld>
            <a:endParaRPr lang="en-NZ"/>
          </a:p>
        </p:txBody>
      </p:sp>
      <p:sp>
        <p:nvSpPr>
          <p:cNvPr id="8" name="Footer Placeholder 7"/>
          <p:cNvSpPr>
            <a:spLocks noGrp="1"/>
          </p:cNvSpPr>
          <p:nvPr>
            <p:ph type="ftr" sz="quarter" idx="11"/>
          </p:nvPr>
        </p:nvSpPr>
        <p:spPr/>
        <p:txBody>
          <a:body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8200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0ECD8C-1999-4335-B878-69311B95AE32}" type="datetime1">
              <a:rPr lang="en-NZ" smtClean="0"/>
              <a:t>19/05/2024</a:t>
            </a:fld>
            <a:endParaRPr lang="en-NZ"/>
          </a:p>
        </p:txBody>
      </p:sp>
      <p:sp>
        <p:nvSpPr>
          <p:cNvPr id="4" name="Footer Placeholder 3"/>
          <p:cNvSpPr>
            <a:spLocks noGrp="1"/>
          </p:cNvSpPr>
          <p:nvPr>
            <p:ph type="ftr" sz="quarter" idx="11"/>
          </p:nvPr>
        </p:nvSpPr>
        <p:spPr/>
        <p:txBody>
          <a:bodyPr/>
          <a:lstStyle/>
          <a:p>
            <a:r>
              <a:rPr lang="en-GB"/>
              <a:t>Machine Learning, Week 1 - B</a:t>
            </a:r>
            <a:endParaRPr lang="en-NZ"/>
          </a:p>
        </p:txBody>
      </p:sp>
      <p:sp>
        <p:nvSpPr>
          <p:cNvPr id="5" name="Slide Number Placeholder 4"/>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90625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154758-E5DA-48C6-8164-583987A99749}" type="datetime1">
              <a:rPr lang="en-NZ" smtClean="0"/>
              <a:t>19/05/2024</a:t>
            </a:fld>
            <a:endParaRPr lang="en-NZ"/>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133986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9E2E1E-A859-41EA-95A7-CC642571C31D}" type="datetime1">
              <a:rPr lang="en-NZ" smtClean="0"/>
              <a:t>19/05/2024</a:t>
            </a:fld>
            <a:endParaRPr lang="en-NZ"/>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Machine Learning, Week 1 - B</a:t>
            </a:r>
            <a:endParaRPr lang="en-NZ"/>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B72991-F611-417C-9F25-3D67AC695963}" type="slidenum">
              <a:rPr lang="en-NZ" smtClean="0"/>
              <a:t>‹#›</a:t>
            </a:fld>
            <a:endParaRPr lang="en-NZ"/>
          </a:p>
        </p:txBody>
      </p:sp>
    </p:spTree>
    <p:extLst>
      <p:ext uri="{BB962C8B-B14F-4D97-AF65-F5344CB8AC3E}">
        <p14:creationId xmlns:p14="http://schemas.microsoft.com/office/powerpoint/2010/main" val="163297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0E770-565F-4B85-8EAE-12045F1B1C50}" type="datetime1">
              <a:rPr lang="en-NZ" smtClean="0"/>
              <a:t>19/05/2024</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60466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E23506-3967-418C-A33A-F2EE2A730DC4}" type="datetime1">
              <a:rPr lang="en-NZ" smtClean="0"/>
              <a:t>19/05/2024</a:t>
            </a:fld>
            <a:endParaRPr lang="en-NZ"/>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Machine Learning, Week 1 - B</a:t>
            </a:r>
            <a:endParaRPr lang="en-NZ"/>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B72991-F611-417C-9F25-3D67AC695963}" type="slidenum">
              <a:rPr lang="en-NZ" smtClean="0"/>
              <a:t>‹#›</a:t>
            </a:fld>
            <a:endParaRPr lang="en-NZ"/>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93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gif"/><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nsorflow.org/api_docs/python/tf/keras/layers/Conv2D"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ikit-learn.org/stable/modules/cross_validation.html"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1912689" y="1539840"/>
            <a:ext cx="7935986" cy="2554545"/>
          </a:xfrm>
          <a:prstGeom prst="rect">
            <a:avLst/>
          </a:prstGeom>
          <a:noFill/>
        </p:spPr>
        <p:txBody>
          <a:bodyPr wrap="square" rtlCol="0">
            <a:spAutoFit/>
          </a:bodyPr>
          <a:lstStyle/>
          <a:p>
            <a:pPr algn="ctr"/>
            <a:r>
              <a:rPr lang="en-GB" sz="3200" dirty="0"/>
              <a:t>ISCG8050</a:t>
            </a:r>
            <a:br>
              <a:rPr lang="en-GB" sz="3200" dirty="0"/>
            </a:br>
            <a:r>
              <a:rPr lang="en-GB" sz="4400" b="1" dirty="0"/>
              <a:t> Machine Learning </a:t>
            </a:r>
            <a:br>
              <a:rPr lang="en-GB" sz="3200" dirty="0"/>
            </a:br>
            <a:r>
              <a:rPr lang="en-GB" sz="3200" dirty="0"/>
              <a:t>for Intelligent Data and Information Processing</a:t>
            </a:r>
          </a:p>
          <a:p>
            <a:pPr algn="ctr"/>
            <a:endParaRPr lang="en-GB" sz="3200" dirty="0"/>
          </a:p>
          <a:p>
            <a:pPr algn="ctr"/>
            <a:r>
              <a:rPr lang="en-GB" sz="2000" dirty="0"/>
              <a:t>Week 3 - B</a:t>
            </a:r>
            <a:endParaRPr lang="en-NZ" sz="2000" dirty="0"/>
          </a:p>
        </p:txBody>
      </p:sp>
      <p:grpSp>
        <p:nvGrpSpPr>
          <p:cNvPr id="24" name="Group 23">
            <a:extLst>
              <a:ext uri="{FF2B5EF4-FFF2-40B4-BE49-F238E27FC236}">
                <a16:creationId xmlns:a16="http://schemas.microsoft.com/office/drawing/2014/main" id="{D11E48C8-CFB8-4B25-BDBF-D398FC74A9C3}"/>
              </a:ext>
            </a:extLst>
          </p:cNvPr>
          <p:cNvGrpSpPr/>
          <p:nvPr/>
        </p:nvGrpSpPr>
        <p:grpSpPr>
          <a:xfrm>
            <a:off x="1425336" y="4439717"/>
            <a:ext cx="9341327" cy="1551710"/>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p:txBody>
          <a:bodyPr/>
          <a:lstStyle/>
          <a:p>
            <a:r>
              <a:rPr lang="en-GB" dirty="0"/>
              <a:t>Machine Learning, Week 3 - B</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p:txBody>
          <a:bodyPr/>
          <a:lstStyle/>
          <a:p>
            <a:fld id="{85B72991-F611-417C-9F25-3D67AC695963}" type="slidenum">
              <a:rPr lang="en-NZ" smtClean="0"/>
              <a:t>1</a:t>
            </a:fld>
            <a:endParaRPr lang="en-NZ"/>
          </a:p>
        </p:txBody>
      </p:sp>
      <p:sp>
        <p:nvSpPr>
          <p:cNvPr id="2" name="TextBox 1">
            <a:extLst>
              <a:ext uri="{FF2B5EF4-FFF2-40B4-BE49-F238E27FC236}">
                <a16:creationId xmlns:a16="http://schemas.microsoft.com/office/drawing/2014/main" id="{FE241B42-E6F8-4CC1-877D-85633193FF64}"/>
              </a:ext>
            </a:extLst>
          </p:cNvPr>
          <p:cNvSpPr txBox="1"/>
          <p:nvPr/>
        </p:nvSpPr>
        <p:spPr>
          <a:xfrm>
            <a:off x="2389312" y="6043911"/>
            <a:ext cx="6879817" cy="246221"/>
          </a:xfrm>
          <a:prstGeom prst="rect">
            <a:avLst/>
          </a:prstGeom>
          <a:noFill/>
        </p:spPr>
        <p:txBody>
          <a:bodyPr wrap="square" rtlCol="0">
            <a:spAutoFit/>
          </a:bodyPr>
          <a:lstStyle/>
          <a:p>
            <a:pPr algn="ctr"/>
            <a:r>
              <a:rPr lang="en-GB" sz="1000" dirty="0"/>
              <a:t>Sources: Hands-On Machine Learning with Scikit-Learn, Keras, and TensorFlow by </a:t>
            </a:r>
            <a:r>
              <a:rPr lang="en-GB" sz="1000" dirty="0" err="1"/>
              <a:t>Aurélien</a:t>
            </a:r>
            <a:r>
              <a:rPr lang="en-GB" sz="1000" dirty="0"/>
              <a:t> </a:t>
            </a:r>
            <a:r>
              <a:rPr lang="en-GB" sz="1000" dirty="0" err="1"/>
              <a:t>Géron</a:t>
            </a:r>
            <a:endParaRPr lang="en-GB" sz="1000" dirty="0"/>
          </a:p>
        </p:txBody>
      </p:sp>
    </p:spTree>
    <p:extLst>
      <p:ext uri="{BB962C8B-B14F-4D97-AF65-F5344CB8AC3E}">
        <p14:creationId xmlns:p14="http://schemas.microsoft.com/office/powerpoint/2010/main" val="201215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p:txBody>
          <a:bodyPr/>
          <a:lstStyle/>
          <a:p>
            <a:r>
              <a:rPr lang="en-GB" dirty="0"/>
              <a:t>Deep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1" y="1737360"/>
            <a:ext cx="9991289" cy="54508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When an NN contains a deep stack of hidden layers, it is called a deep neural network (DNN). </a:t>
            </a:r>
          </a:p>
          <a:p>
            <a:pPr marL="285750" indent="-285750">
              <a:lnSpc>
                <a:spcPct val="150000"/>
              </a:lnSpc>
              <a:buFont typeface="Arial" panose="020B0604020202020204" pitchFamily="34" charset="0"/>
              <a:buChar char="•"/>
            </a:pPr>
            <a:r>
              <a:rPr lang="en-GB" dirty="0"/>
              <a:t>The field of Deep Learning studies DNNs, and more generally models containing deep stacks of computations.</a:t>
            </a:r>
          </a:p>
          <a:p>
            <a:pPr marL="342900" indent="-342900">
              <a:lnSpc>
                <a:spcPct val="150000"/>
              </a:lnSpc>
              <a:buFont typeface="Arial" panose="020B0604020202020204" pitchFamily="34" charset="0"/>
              <a:buChar char="•"/>
            </a:pPr>
            <a:r>
              <a:rPr lang="en-GB" dirty="0"/>
              <a:t>In last session we introduced neural networks and trained our first deep neural networks. </a:t>
            </a:r>
          </a:p>
          <a:p>
            <a:pPr marL="342900" indent="-342900">
              <a:lnSpc>
                <a:spcPct val="150000"/>
              </a:lnSpc>
              <a:buFont typeface="Arial" panose="020B0604020202020204" pitchFamily="34" charset="0"/>
              <a:buChar char="•"/>
            </a:pPr>
            <a:r>
              <a:rPr lang="en-GB" dirty="0"/>
              <a:t>But they were shallow nets, with just a few hidden layers. </a:t>
            </a:r>
          </a:p>
          <a:p>
            <a:pPr marL="342900" indent="-342900">
              <a:lnSpc>
                <a:spcPct val="150000"/>
              </a:lnSpc>
              <a:buFont typeface="Arial" panose="020B0604020202020204" pitchFamily="34" charset="0"/>
              <a:buChar char="•"/>
            </a:pPr>
            <a:r>
              <a:rPr lang="en-GB" dirty="0"/>
              <a:t>What if you need to tackle a complex problem, such as detecting hundreds of types of objects in high-resolution images? </a:t>
            </a:r>
          </a:p>
          <a:p>
            <a:pPr marL="342900" indent="-342900">
              <a:lnSpc>
                <a:spcPct val="150000"/>
              </a:lnSpc>
              <a:buFont typeface="Arial" panose="020B0604020202020204" pitchFamily="34" charset="0"/>
              <a:buChar char="•"/>
            </a:pPr>
            <a:r>
              <a:rPr lang="en-GB" dirty="0"/>
              <a:t>You may need to train a much deeper DNN, perhaps with 10 layers or many more, each containing hundreds of neurons, linked by hundreds of thousands of connections. </a:t>
            </a:r>
          </a:p>
          <a:p>
            <a:pPr marL="342900" indent="-342900">
              <a:lnSpc>
                <a:spcPct val="150000"/>
              </a:lnSpc>
              <a:buFont typeface="Arial" panose="020B0604020202020204" pitchFamily="34" charset="0"/>
              <a:buChar char="•"/>
            </a:pPr>
            <a:r>
              <a:rPr lang="en-GB" dirty="0"/>
              <a:t>Training a deep DNN isn’t a walk in the park. </a:t>
            </a:r>
          </a:p>
          <a:p>
            <a:pPr marL="342900" indent="-342900">
              <a:lnSpc>
                <a:spcPct val="150000"/>
              </a:lnSpc>
              <a:buFont typeface="Arial" panose="020B0604020202020204" pitchFamily="34" charset="0"/>
              <a:buChar char="•"/>
            </a:pPr>
            <a:r>
              <a:rPr lang="en-GB" dirty="0"/>
              <a:t>Welcome to Deep Learning!</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397942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p:txBody>
          <a:bodyPr/>
          <a:lstStyle/>
          <a:p>
            <a:r>
              <a:rPr lang="en-GB" dirty="0"/>
              <a:t>Deep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82848" y="1737360"/>
            <a:ext cx="9962765" cy="42043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Here are some of the problems you could run into:</a:t>
            </a:r>
          </a:p>
          <a:p>
            <a:pPr marL="342900" indent="-342900">
              <a:lnSpc>
                <a:spcPct val="150000"/>
              </a:lnSpc>
              <a:buFont typeface="Arial" panose="020B0604020202020204" pitchFamily="34" charset="0"/>
              <a:buChar char="•"/>
            </a:pPr>
            <a:r>
              <a:rPr lang="en-GB" dirty="0"/>
              <a:t>You may be faced with the tricky </a:t>
            </a:r>
            <a:r>
              <a:rPr lang="en-GB" b="1" dirty="0"/>
              <a:t>vanishing gradients </a:t>
            </a:r>
            <a:r>
              <a:rPr lang="en-GB" dirty="0"/>
              <a:t>problem or the related </a:t>
            </a:r>
            <a:r>
              <a:rPr lang="en-GB" b="1" dirty="0"/>
              <a:t>exploding gradients </a:t>
            </a:r>
            <a:r>
              <a:rPr lang="en-GB" dirty="0"/>
              <a:t>problem. </a:t>
            </a:r>
          </a:p>
          <a:p>
            <a:pPr marL="800100" lvl="1" indent="-342900">
              <a:lnSpc>
                <a:spcPct val="150000"/>
              </a:lnSpc>
              <a:buFont typeface="Arial" panose="020B0604020202020204" pitchFamily="34" charset="0"/>
              <a:buChar char="•"/>
            </a:pPr>
            <a:r>
              <a:rPr lang="en-GB" dirty="0"/>
              <a:t>This is when the gradients grow smaller and smaller, or larger and larger, when flowing backward through the DNN during training. </a:t>
            </a:r>
          </a:p>
          <a:p>
            <a:pPr marL="800100" lvl="1" indent="-342900">
              <a:lnSpc>
                <a:spcPct val="150000"/>
              </a:lnSpc>
              <a:buFont typeface="Arial" panose="020B0604020202020204" pitchFamily="34" charset="0"/>
              <a:buChar char="•"/>
            </a:pPr>
            <a:r>
              <a:rPr lang="en-GB" dirty="0"/>
              <a:t>Both of these problems make lower layers very hard to train.</a:t>
            </a:r>
          </a:p>
          <a:p>
            <a:pPr marL="342900" indent="-342900">
              <a:lnSpc>
                <a:spcPct val="150000"/>
              </a:lnSpc>
              <a:buFont typeface="Arial" panose="020B0604020202020204" pitchFamily="34" charset="0"/>
              <a:buChar char="•"/>
            </a:pPr>
            <a:r>
              <a:rPr lang="en-GB" dirty="0"/>
              <a:t>You might not have enough training data for such a large network, or it might be too costly to label.</a:t>
            </a:r>
          </a:p>
          <a:p>
            <a:pPr marL="342900" indent="-342900">
              <a:lnSpc>
                <a:spcPct val="150000"/>
              </a:lnSpc>
              <a:buFont typeface="Arial" panose="020B0604020202020204" pitchFamily="34" charset="0"/>
              <a:buChar char="•"/>
            </a:pPr>
            <a:r>
              <a:rPr lang="en-GB" dirty="0"/>
              <a:t>Training may be extremely slow.</a:t>
            </a:r>
          </a:p>
          <a:p>
            <a:pPr marL="342900" indent="-342900">
              <a:lnSpc>
                <a:spcPct val="150000"/>
              </a:lnSpc>
              <a:buFont typeface="Arial" panose="020B0604020202020204" pitchFamily="34" charset="0"/>
              <a:buChar char="•"/>
            </a:pPr>
            <a:r>
              <a:rPr lang="en-GB" dirty="0"/>
              <a:t>A model with millions of parameters would severely risk overfitting the training set, especially if there are not enough training instances or if they are too noisy.</a:t>
            </a:r>
          </a:p>
        </p:txBody>
      </p:sp>
    </p:spTree>
    <p:extLst>
      <p:ext uri="{BB962C8B-B14F-4D97-AF65-F5344CB8AC3E}">
        <p14:creationId xmlns:p14="http://schemas.microsoft.com/office/powerpoint/2010/main" val="140396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Neural Networks</a:t>
            </a:r>
            <a:br>
              <a:rPr lang="en-GB" dirty="0"/>
            </a:br>
            <a:r>
              <a:rPr lang="en-GB" sz="4400" dirty="0"/>
              <a:t>The Vanishing/Exploding Gradients Problems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384216" y="1737361"/>
            <a:ext cx="7971219"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As we discussed in previous session, the backpropagation algorithm works by going from the output layer to the input layer, propagating the error gradient along the way. </a:t>
            </a:r>
          </a:p>
          <a:p>
            <a:pPr marL="342900" indent="-342900">
              <a:lnSpc>
                <a:spcPct val="150000"/>
              </a:lnSpc>
              <a:buFont typeface="Arial" panose="020B0604020202020204" pitchFamily="34" charset="0"/>
              <a:buChar char="•"/>
            </a:pPr>
            <a:r>
              <a:rPr lang="en-GB" sz="1600" dirty="0"/>
              <a:t>Once the algorithm has computed the gradient of the cost function with regard to each parameter in the network, it uses these gradients to update each parameter with a Gradient Descent step.</a:t>
            </a:r>
          </a:p>
          <a:p>
            <a:pPr marL="342900" indent="-342900">
              <a:lnSpc>
                <a:spcPct val="150000"/>
              </a:lnSpc>
              <a:buFont typeface="Arial" panose="020B0604020202020204" pitchFamily="34" charset="0"/>
              <a:buChar char="•"/>
            </a:pPr>
            <a:endParaRPr lang="en-GB" sz="1600" dirty="0"/>
          </a:p>
          <a:p>
            <a:pPr marL="800100" lvl="1" indent="-342900">
              <a:lnSpc>
                <a:spcPct val="150000"/>
              </a:lnSpc>
              <a:buFont typeface="Arial" panose="020B0604020202020204" pitchFamily="34" charset="0"/>
              <a:buChar char="•"/>
            </a:pPr>
            <a:r>
              <a:rPr lang="en-GB" sz="1600" b="1" dirty="0"/>
              <a:t>Vanishing gradients</a:t>
            </a:r>
            <a:r>
              <a:rPr lang="en-GB" sz="1600" dirty="0"/>
              <a:t>: Gradients often get smaller and smaller as the algorithm progresses down to the lower layers. As a result, the Gradient Descent update leaves the lower layers’ connection weights virtually unchanged, and training never converges to a good solution. </a:t>
            </a:r>
          </a:p>
          <a:p>
            <a:pPr marL="800100" lvl="1" indent="-342900">
              <a:lnSpc>
                <a:spcPct val="150000"/>
              </a:lnSpc>
              <a:buFont typeface="Arial" panose="020B0604020202020204" pitchFamily="34" charset="0"/>
              <a:buChar char="•"/>
            </a:pPr>
            <a:r>
              <a:rPr lang="en-GB" sz="1600" b="1" dirty="0"/>
              <a:t>Exploding gradients</a:t>
            </a:r>
            <a:r>
              <a:rPr lang="en-GB" sz="1600" dirty="0"/>
              <a:t>: In some cases, the gradients can grow bigger and bigger until layers get insanely large weight updates and the algorithm diverges. (RNN)</a:t>
            </a:r>
          </a:p>
        </p:txBody>
      </p:sp>
      <p:pic>
        <p:nvPicPr>
          <p:cNvPr id="8" name="Picture 7">
            <a:extLst>
              <a:ext uri="{FF2B5EF4-FFF2-40B4-BE49-F238E27FC236}">
                <a16:creationId xmlns:a16="http://schemas.microsoft.com/office/drawing/2014/main" id="{CF03D2B3-79CC-4EC9-A3C4-9E1CB9436C70}"/>
              </a:ext>
            </a:extLst>
          </p:cNvPr>
          <p:cNvPicPr>
            <a:picLocks noChangeAspect="1"/>
          </p:cNvPicPr>
          <p:nvPr/>
        </p:nvPicPr>
        <p:blipFill>
          <a:blip r:embed="rId3"/>
          <a:stretch>
            <a:fillRect/>
          </a:stretch>
        </p:blipFill>
        <p:spPr>
          <a:xfrm>
            <a:off x="8551171" y="2124575"/>
            <a:ext cx="3085395" cy="1698572"/>
          </a:xfrm>
          <a:prstGeom prst="rect">
            <a:avLst/>
          </a:prstGeom>
        </p:spPr>
      </p:pic>
      <p:pic>
        <p:nvPicPr>
          <p:cNvPr id="9" name="Picture 8">
            <a:extLst>
              <a:ext uri="{FF2B5EF4-FFF2-40B4-BE49-F238E27FC236}">
                <a16:creationId xmlns:a16="http://schemas.microsoft.com/office/drawing/2014/main" id="{0707A4C4-3D02-4E9B-B9A5-2E8E56298BF7}"/>
              </a:ext>
            </a:extLst>
          </p:cNvPr>
          <p:cNvPicPr>
            <a:picLocks noChangeAspect="1"/>
          </p:cNvPicPr>
          <p:nvPr/>
        </p:nvPicPr>
        <p:blipFill>
          <a:blip r:embed="rId4"/>
          <a:stretch>
            <a:fillRect/>
          </a:stretch>
        </p:blipFill>
        <p:spPr>
          <a:xfrm>
            <a:off x="8551171" y="4165077"/>
            <a:ext cx="2936147" cy="1610848"/>
          </a:xfrm>
          <a:prstGeom prst="rect">
            <a:avLst/>
          </a:prstGeom>
        </p:spPr>
      </p:pic>
    </p:spTree>
    <p:extLst>
      <p:ext uri="{BB962C8B-B14F-4D97-AF65-F5344CB8AC3E}">
        <p14:creationId xmlns:p14="http://schemas.microsoft.com/office/powerpoint/2010/main" val="73954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Neural Networks</a:t>
            </a:r>
            <a:br>
              <a:rPr lang="en-GB" dirty="0"/>
            </a:br>
            <a:r>
              <a:rPr lang="en-GB" sz="4400" dirty="0"/>
              <a:t>The Vanishing/Exploding Gradients Problems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82848" y="1737360"/>
            <a:ext cx="9962765" cy="37888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Solutions:</a:t>
            </a:r>
          </a:p>
          <a:p>
            <a:pPr marL="800100" lvl="1" indent="-342900">
              <a:lnSpc>
                <a:spcPct val="150000"/>
              </a:lnSpc>
              <a:buFont typeface="Arial" panose="020B0604020202020204" pitchFamily="34" charset="0"/>
              <a:buChar char="•"/>
            </a:pPr>
            <a:r>
              <a:rPr lang="en-GB" b="1" dirty="0"/>
              <a:t>Reducing the amount of Layers</a:t>
            </a:r>
            <a:r>
              <a:rPr lang="en-GB" dirty="0"/>
              <a:t>: This is the solution could be used in both, scenarios (exploding and vanishing gradient). However..</a:t>
            </a:r>
          </a:p>
          <a:p>
            <a:pPr marL="800100" lvl="1" indent="-342900">
              <a:lnSpc>
                <a:spcPct val="150000"/>
              </a:lnSpc>
              <a:buFont typeface="Arial" panose="020B0604020202020204" pitchFamily="34" charset="0"/>
              <a:buChar char="•"/>
            </a:pPr>
            <a:r>
              <a:rPr lang="en-GB" b="1" dirty="0"/>
              <a:t>Weight Initialization</a:t>
            </a:r>
            <a:r>
              <a:rPr lang="en-GB" dirty="0"/>
              <a:t>: it can significantly alleviate the unstable gradients problem.</a:t>
            </a:r>
          </a:p>
          <a:p>
            <a:pPr marL="800100" lvl="1" indent="-342900">
              <a:lnSpc>
                <a:spcPct val="150000"/>
              </a:lnSpc>
              <a:buFont typeface="Arial" panose="020B0604020202020204" pitchFamily="34" charset="0"/>
              <a:buChar char="•"/>
            </a:pPr>
            <a:r>
              <a:rPr lang="en-NZ" b="1" dirty="0"/>
              <a:t>Activation Functions</a:t>
            </a:r>
            <a:r>
              <a:rPr lang="en-NZ" dirty="0"/>
              <a:t>: </a:t>
            </a:r>
            <a:r>
              <a:rPr lang="en-GB" dirty="0"/>
              <a:t>The problems with unstable gradients are in part due to a poor choice of activation function.</a:t>
            </a:r>
          </a:p>
          <a:p>
            <a:pPr marL="800100" lvl="1" indent="-342900">
              <a:lnSpc>
                <a:spcPct val="150000"/>
              </a:lnSpc>
              <a:buFont typeface="Arial" panose="020B0604020202020204" pitchFamily="34" charset="0"/>
              <a:buChar char="•"/>
            </a:pPr>
            <a:r>
              <a:rPr lang="en-NZ" b="1" dirty="0"/>
              <a:t>Batch Normalization</a:t>
            </a:r>
            <a:r>
              <a:rPr lang="en-NZ" dirty="0"/>
              <a:t>: A</a:t>
            </a:r>
            <a:r>
              <a:rPr lang="en-GB" dirty="0" err="1"/>
              <a:t>dding</a:t>
            </a:r>
            <a:r>
              <a:rPr lang="en-GB" dirty="0"/>
              <a:t> an operation in the model just before or after the activation function of each hidden layer. This operation simply zero-</a:t>
            </a:r>
            <a:r>
              <a:rPr lang="en-GB" dirty="0" err="1"/>
              <a:t>centers</a:t>
            </a:r>
            <a:r>
              <a:rPr lang="en-GB" dirty="0"/>
              <a:t> and normalizes each input, then scales and shifts the result.</a:t>
            </a:r>
          </a:p>
        </p:txBody>
      </p:sp>
    </p:spTree>
    <p:extLst>
      <p:ext uri="{BB962C8B-B14F-4D97-AF65-F5344CB8AC3E}">
        <p14:creationId xmlns:p14="http://schemas.microsoft.com/office/powerpoint/2010/main" val="34318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400" dirty="0"/>
              <a:t>Deep Neural Networks</a:t>
            </a:r>
            <a:br>
              <a:rPr lang="en-GB" dirty="0"/>
            </a:br>
            <a:r>
              <a:rPr lang="en-GB" sz="3200" dirty="0"/>
              <a:t>The Vanishing/Exploding Gradients</a:t>
            </a:r>
            <a:br>
              <a:rPr lang="en-GB" sz="4000" dirty="0"/>
            </a:br>
            <a:r>
              <a:rPr lang="en-GB" sz="4400" dirty="0"/>
              <a:t>Weight Initialization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906011" y="1737360"/>
            <a:ext cx="10477849" cy="374743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We need the signal to flow properly in both directions: </a:t>
            </a:r>
          </a:p>
          <a:p>
            <a:pPr marL="800100" lvl="1" indent="-342900">
              <a:lnSpc>
                <a:spcPct val="150000"/>
              </a:lnSpc>
              <a:buFont typeface="Arial" panose="020B0604020202020204" pitchFamily="34" charset="0"/>
              <a:buChar char="•"/>
            </a:pPr>
            <a:r>
              <a:rPr lang="en-GB" sz="1600" dirty="0"/>
              <a:t>In the forward direction when making predictions, and in the reverse direction when backpropagating gradients. We don’t want the signal to die out, nor do we want it to explode and saturate.</a:t>
            </a:r>
          </a:p>
          <a:p>
            <a:pPr marL="800100" lvl="1" indent="-342900">
              <a:lnSpc>
                <a:spcPct val="150000"/>
              </a:lnSpc>
              <a:buFont typeface="Arial" panose="020B0604020202020204" pitchFamily="34" charset="0"/>
              <a:buChar char="•"/>
            </a:pPr>
            <a:r>
              <a:rPr lang="en-GB" sz="1600" dirty="0"/>
              <a:t>For the signal to flow properly, we need the variance of the outputs of each layer to be equal or close to the variance of its inputs.</a:t>
            </a:r>
          </a:p>
          <a:p>
            <a:pPr marL="342900" indent="-342900">
              <a:lnSpc>
                <a:spcPct val="150000"/>
              </a:lnSpc>
              <a:buFont typeface="Arial" panose="020B0604020202020204" pitchFamily="34" charset="0"/>
              <a:buChar char="•"/>
            </a:pPr>
            <a:r>
              <a:rPr lang="en-GB" sz="1600" dirty="0"/>
              <a:t>By default, Keras uses </a:t>
            </a:r>
            <a:r>
              <a:rPr lang="en-GB" sz="1600" dirty="0" err="1"/>
              <a:t>Glorot</a:t>
            </a:r>
            <a:r>
              <a:rPr lang="en-GB" sz="1600" dirty="0"/>
              <a:t> initialization with a uniform distribution. When creating a layer, you can change this to He initialization by setting </a:t>
            </a:r>
            <a:r>
              <a:rPr lang="en-GB" sz="1600" b="1" i="1" dirty="0" err="1"/>
              <a:t>kernel_initializer</a:t>
            </a:r>
            <a:r>
              <a:rPr lang="en-GB" sz="1600" b="1" i="1" dirty="0"/>
              <a:t>="</a:t>
            </a:r>
            <a:r>
              <a:rPr lang="en-GB" sz="1600" b="1" i="1" dirty="0" err="1"/>
              <a:t>he_uniform</a:t>
            </a:r>
            <a:r>
              <a:rPr lang="en-GB" sz="1600" b="1" i="1" dirty="0"/>
              <a:t>" </a:t>
            </a:r>
            <a:r>
              <a:rPr lang="en-GB" sz="1600" dirty="0"/>
              <a:t>or </a:t>
            </a:r>
            <a:r>
              <a:rPr lang="en-GB" sz="1600" b="1" i="1" dirty="0" err="1"/>
              <a:t>kernel_initializer</a:t>
            </a:r>
            <a:r>
              <a:rPr lang="en-GB" sz="1600" b="1" i="1" dirty="0"/>
              <a:t>="</a:t>
            </a:r>
            <a:r>
              <a:rPr lang="en-GB" sz="1600" b="1" i="1" dirty="0" err="1"/>
              <a:t>he_normal</a:t>
            </a:r>
            <a:r>
              <a:rPr lang="en-GB" sz="1600" b="1" i="1" dirty="0"/>
              <a:t>" </a:t>
            </a:r>
            <a:r>
              <a:rPr lang="en-GB" sz="1600" dirty="0"/>
              <a:t>like this:</a:t>
            </a:r>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r>
              <a:rPr lang="en-GB" sz="1600" dirty="0"/>
              <a:t>Or</a:t>
            </a:r>
          </a:p>
        </p:txBody>
      </p:sp>
      <p:sp>
        <p:nvSpPr>
          <p:cNvPr id="8" name="TextBox 7">
            <a:extLst>
              <a:ext uri="{FF2B5EF4-FFF2-40B4-BE49-F238E27FC236}">
                <a16:creationId xmlns:a16="http://schemas.microsoft.com/office/drawing/2014/main" id="{9376F46A-7D3E-4E8E-9A05-847313684F57}"/>
              </a:ext>
            </a:extLst>
          </p:cNvPr>
          <p:cNvSpPr txBox="1"/>
          <p:nvPr/>
        </p:nvSpPr>
        <p:spPr>
          <a:xfrm>
            <a:off x="1346361" y="4719694"/>
            <a:ext cx="6574871" cy="307777"/>
          </a:xfrm>
          <a:prstGeom prst="rect">
            <a:avLst/>
          </a:prstGeom>
          <a:noFill/>
        </p:spPr>
        <p:txBody>
          <a:bodyPr wrap="square">
            <a:spAutoFit/>
          </a:bodyPr>
          <a:lstStyle/>
          <a:p>
            <a:r>
              <a:rPr lang="en-GB" sz="1400" dirty="0" err="1">
                <a:solidFill>
                  <a:schemeClr val="accent6">
                    <a:lumMod val="50000"/>
                  </a:schemeClr>
                </a:solidFill>
              </a:rPr>
              <a:t>keras.layers.Dense</a:t>
            </a:r>
            <a:r>
              <a:rPr lang="en-GB" sz="1400" dirty="0">
                <a:solidFill>
                  <a:schemeClr val="accent6">
                    <a:lumMod val="50000"/>
                  </a:schemeClr>
                </a:solidFill>
              </a:rPr>
              <a:t>(10, activation="</a:t>
            </a:r>
            <a:r>
              <a:rPr lang="en-GB" sz="1400" dirty="0" err="1">
                <a:solidFill>
                  <a:schemeClr val="accent6">
                    <a:lumMod val="50000"/>
                  </a:schemeClr>
                </a:solidFill>
              </a:rPr>
              <a:t>relu</a:t>
            </a:r>
            <a:r>
              <a:rPr lang="en-GB" sz="1400" dirty="0">
                <a:solidFill>
                  <a:schemeClr val="accent6">
                    <a:lumMod val="50000"/>
                  </a:schemeClr>
                </a:solidFill>
              </a:rPr>
              <a:t>", </a:t>
            </a:r>
            <a:r>
              <a:rPr lang="en-GB" sz="1400" dirty="0" err="1">
                <a:solidFill>
                  <a:schemeClr val="accent6">
                    <a:lumMod val="50000"/>
                  </a:schemeClr>
                </a:solidFill>
              </a:rPr>
              <a:t>kernel_initializer</a:t>
            </a:r>
            <a:r>
              <a:rPr lang="en-GB" sz="1400" dirty="0">
                <a:solidFill>
                  <a:schemeClr val="accent6">
                    <a:lumMod val="50000"/>
                  </a:schemeClr>
                </a:solidFill>
              </a:rPr>
              <a:t>="</a:t>
            </a:r>
            <a:r>
              <a:rPr lang="en-GB" sz="1400" dirty="0" err="1">
                <a:solidFill>
                  <a:schemeClr val="accent6">
                    <a:lumMod val="50000"/>
                  </a:schemeClr>
                </a:solidFill>
              </a:rPr>
              <a:t>he_normal</a:t>
            </a:r>
            <a:r>
              <a:rPr lang="en-GB" sz="1400" dirty="0">
                <a:solidFill>
                  <a:schemeClr val="accent6">
                    <a:lumMod val="50000"/>
                  </a:schemeClr>
                </a:solidFill>
              </a:rPr>
              <a:t>") </a:t>
            </a:r>
            <a:endParaRPr lang="en-NZ" sz="1400" dirty="0">
              <a:solidFill>
                <a:schemeClr val="accent6">
                  <a:lumMod val="50000"/>
                </a:schemeClr>
              </a:solidFill>
            </a:endParaRPr>
          </a:p>
        </p:txBody>
      </p:sp>
      <p:sp>
        <p:nvSpPr>
          <p:cNvPr id="9" name="TextBox 8">
            <a:extLst>
              <a:ext uri="{FF2B5EF4-FFF2-40B4-BE49-F238E27FC236}">
                <a16:creationId xmlns:a16="http://schemas.microsoft.com/office/drawing/2014/main" id="{64AA496D-4726-4B36-A3EA-3FC3A4A74D65}"/>
              </a:ext>
            </a:extLst>
          </p:cNvPr>
          <p:cNvSpPr txBox="1"/>
          <p:nvPr/>
        </p:nvSpPr>
        <p:spPr>
          <a:xfrm>
            <a:off x="1332326" y="5453630"/>
            <a:ext cx="6574871" cy="307777"/>
          </a:xfrm>
          <a:prstGeom prst="rect">
            <a:avLst/>
          </a:prstGeom>
          <a:noFill/>
        </p:spPr>
        <p:txBody>
          <a:bodyPr wrap="square">
            <a:spAutoFit/>
          </a:bodyPr>
          <a:lstStyle/>
          <a:p>
            <a:r>
              <a:rPr lang="en-GB" sz="1400" dirty="0" err="1">
                <a:solidFill>
                  <a:schemeClr val="accent6">
                    <a:lumMod val="50000"/>
                  </a:schemeClr>
                </a:solidFill>
              </a:rPr>
              <a:t>keras.layers.Dense</a:t>
            </a:r>
            <a:r>
              <a:rPr lang="en-GB" sz="1400" dirty="0">
                <a:solidFill>
                  <a:schemeClr val="accent6">
                    <a:lumMod val="50000"/>
                  </a:schemeClr>
                </a:solidFill>
              </a:rPr>
              <a:t>(10, activation="sigmoid", </a:t>
            </a:r>
            <a:r>
              <a:rPr lang="en-GB" sz="1400" dirty="0" err="1">
                <a:solidFill>
                  <a:schemeClr val="accent6">
                    <a:lumMod val="50000"/>
                  </a:schemeClr>
                </a:solidFill>
              </a:rPr>
              <a:t>kernel_initializer</a:t>
            </a:r>
            <a:r>
              <a:rPr lang="en-GB" sz="1400" dirty="0">
                <a:solidFill>
                  <a:schemeClr val="accent6">
                    <a:lumMod val="50000"/>
                  </a:schemeClr>
                </a:solidFill>
              </a:rPr>
              <a:t>="</a:t>
            </a:r>
            <a:r>
              <a:rPr lang="en-GB" sz="1400" dirty="0" err="1">
                <a:solidFill>
                  <a:schemeClr val="accent6">
                    <a:lumMod val="50000"/>
                  </a:schemeClr>
                </a:solidFill>
              </a:rPr>
              <a:t>he_normal</a:t>
            </a:r>
            <a:r>
              <a:rPr lang="en-GB" sz="1400" dirty="0">
                <a:solidFill>
                  <a:schemeClr val="accent6">
                    <a:lumMod val="50000"/>
                  </a:schemeClr>
                </a:solidFill>
              </a:rPr>
              <a:t>") </a:t>
            </a:r>
            <a:endParaRPr lang="en-NZ" sz="1400" dirty="0">
              <a:solidFill>
                <a:schemeClr val="accent6">
                  <a:lumMod val="50000"/>
                </a:schemeClr>
              </a:solidFill>
            </a:endParaRPr>
          </a:p>
        </p:txBody>
      </p:sp>
      <p:grpSp>
        <p:nvGrpSpPr>
          <p:cNvPr id="11" name="Group 10">
            <a:extLst>
              <a:ext uri="{FF2B5EF4-FFF2-40B4-BE49-F238E27FC236}">
                <a16:creationId xmlns:a16="http://schemas.microsoft.com/office/drawing/2014/main" id="{7E4954BC-8C39-45F6-8A87-AFBCDA4512D5}"/>
              </a:ext>
            </a:extLst>
          </p:cNvPr>
          <p:cNvGrpSpPr/>
          <p:nvPr/>
        </p:nvGrpSpPr>
        <p:grpSpPr>
          <a:xfrm>
            <a:off x="7344119" y="4478165"/>
            <a:ext cx="4560903" cy="1858949"/>
            <a:chOff x="7227675" y="4453253"/>
            <a:chExt cx="4560903" cy="1858949"/>
          </a:xfrm>
        </p:grpSpPr>
        <p:pic>
          <p:nvPicPr>
            <p:cNvPr id="4" name="Picture 3">
              <a:extLst>
                <a:ext uri="{FF2B5EF4-FFF2-40B4-BE49-F238E27FC236}">
                  <a16:creationId xmlns:a16="http://schemas.microsoft.com/office/drawing/2014/main" id="{146D47BB-9B33-46D9-85E7-9303DD1B7074}"/>
                </a:ext>
              </a:extLst>
            </p:cNvPr>
            <p:cNvPicPr>
              <a:picLocks noChangeAspect="1"/>
            </p:cNvPicPr>
            <p:nvPr/>
          </p:nvPicPr>
          <p:blipFill>
            <a:blip r:embed="rId3"/>
            <a:stretch>
              <a:fillRect/>
            </a:stretch>
          </p:blipFill>
          <p:spPr>
            <a:xfrm>
              <a:off x="7917931" y="4453253"/>
              <a:ext cx="2999100" cy="1551172"/>
            </a:xfrm>
            <a:prstGeom prst="rect">
              <a:avLst/>
            </a:prstGeom>
          </p:spPr>
        </p:pic>
        <p:sp>
          <p:nvSpPr>
            <p:cNvPr id="13" name="TextBox 12">
              <a:extLst>
                <a:ext uri="{FF2B5EF4-FFF2-40B4-BE49-F238E27FC236}">
                  <a16:creationId xmlns:a16="http://schemas.microsoft.com/office/drawing/2014/main" id="{A55CADC5-D0CE-4797-BB01-A9CD11E66356}"/>
                </a:ext>
              </a:extLst>
            </p:cNvPr>
            <p:cNvSpPr txBox="1"/>
            <p:nvPr/>
          </p:nvSpPr>
          <p:spPr>
            <a:xfrm>
              <a:off x="7227675" y="6004425"/>
              <a:ext cx="4560903" cy="307777"/>
            </a:xfrm>
            <a:prstGeom prst="rect">
              <a:avLst/>
            </a:prstGeom>
            <a:noFill/>
          </p:spPr>
          <p:txBody>
            <a:bodyPr wrap="square">
              <a:spAutoFit/>
            </a:bodyPr>
            <a:lstStyle/>
            <a:p>
              <a:pPr algn="l"/>
              <a:r>
                <a:rPr lang="en-NZ" sz="1400" b="0" i="1" u="none" strike="noStrike" baseline="0" dirty="0">
                  <a:latin typeface="TimesNewRomanPS-ItalicMT"/>
                </a:rPr>
                <a:t>Initialization parameters for each type of activation function</a:t>
              </a:r>
              <a:endParaRPr lang="en-NZ" sz="1400" dirty="0"/>
            </a:p>
          </p:txBody>
        </p:sp>
      </p:grpSp>
    </p:spTree>
    <p:extLst>
      <p:ext uri="{BB962C8B-B14F-4D97-AF65-F5344CB8AC3E}">
        <p14:creationId xmlns:p14="http://schemas.microsoft.com/office/powerpoint/2010/main" val="35524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400" dirty="0"/>
              <a:t>Deep Neural Networks</a:t>
            </a:r>
            <a:br>
              <a:rPr lang="en-GB" dirty="0"/>
            </a:br>
            <a:r>
              <a:rPr lang="en-GB" sz="3200" dirty="0"/>
              <a:t>The Vanishing/Exploding Gradients</a:t>
            </a:r>
            <a:br>
              <a:rPr lang="en-GB" sz="4000" dirty="0"/>
            </a:br>
            <a:r>
              <a:rPr lang="en-GB" sz="4400" dirty="0"/>
              <a:t>Activation Functions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373749" y="1737361"/>
            <a:ext cx="11505461"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Traditionally, two widely used nonlinear activation functions are the </a:t>
            </a:r>
            <a:r>
              <a:rPr lang="en-GB" sz="1600" b="1" dirty="0">
                <a:solidFill>
                  <a:schemeClr val="accent6">
                    <a:lumMod val="50000"/>
                  </a:schemeClr>
                </a:solidFill>
              </a:rPr>
              <a:t>sigmoid</a:t>
            </a:r>
            <a:r>
              <a:rPr lang="en-GB" sz="1600" dirty="0"/>
              <a:t> and </a:t>
            </a:r>
            <a:r>
              <a:rPr lang="en-GB" sz="1600" b="1" dirty="0">
                <a:solidFill>
                  <a:schemeClr val="accent6">
                    <a:lumMod val="50000"/>
                  </a:schemeClr>
                </a:solidFill>
              </a:rPr>
              <a:t>hyperbolic tangent</a:t>
            </a:r>
            <a:r>
              <a:rPr lang="en-GB" sz="1600" dirty="0"/>
              <a:t>.</a:t>
            </a:r>
          </a:p>
          <a:p>
            <a:pPr marL="342900" indent="-342900">
              <a:lnSpc>
                <a:spcPct val="150000"/>
              </a:lnSpc>
              <a:buFont typeface="Arial" panose="020B0604020202020204" pitchFamily="34" charset="0"/>
              <a:buChar char="•"/>
            </a:pPr>
            <a:r>
              <a:rPr lang="en-GB" sz="1600" dirty="0"/>
              <a:t>Until recently, most developers had assumed that if Mother Nature had chosen to use roughly </a:t>
            </a:r>
            <a:r>
              <a:rPr lang="en-GB" sz="1600" b="1" i="1" dirty="0">
                <a:solidFill>
                  <a:schemeClr val="accent6">
                    <a:lumMod val="50000"/>
                  </a:schemeClr>
                </a:solidFill>
              </a:rPr>
              <a:t>sigmoid</a:t>
            </a:r>
            <a:r>
              <a:rPr lang="en-GB" sz="1600" dirty="0"/>
              <a:t> activation functions in biological neurons, they must be an excellent choice. </a:t>
            </a:r>
          </a:p>
          <a:p>
            <a:pPr marL="800100" lvl="1" indent="-342900">
              <a:lnSpc>
                <a:spcPct val="150000"/>
              </a:lnSpc>
              <a:buFont typeface="Arial" panose="020B0604020202020204" pitchFamily="34" charset="0"/>
              <a:buChar char="•"/>
            </a:pPr>
            <a:r>
              <a:rPr lang="en-GB" sz="1600" dirty="0"/>
              <a:t>A general problem with both the sigmoid and tanh functions is that they saturate. This means that large values snap to 1.0 and small values snap to -1 or 0 for tanh and sigmoid respectively. </a:t>
            </a:r>
          </a:p>
          <a:p>
            <a:pPr marL="800100" lvl="1" indent="-342900">
              <a:lnSpc>
                <a:spcPct val="150000"/>
              </a:lnSpc>
              <a:buFont typeface="Arial" panose="020B0604020202020204" pitchFamily="34" charset="0"/>
              <a:buChar char="•"/>
            </a:pPr>
            <a:r>
              <a:rPr lang="en-GB" sz="1600" dirty="0"/>
              <a:t>The functions are only really sensitive to changes around their mid-point of their input, such as 0.5 for sigmoid and 0.0 for tanh.</a:t>
            </a:r>
          </a:p>
          <a:p>
            <a:pPr marL="342900" indent="-342900">
              <a:lnSpc>
                <a:spcPct val="150000"/>
              </a:lnSpc>
              <a:buFont typeface="Arial" panose="020B0604020202020204" pitchFamily="34" charset="0"/>
              <a:buChar char="•"/>
            </a:pPr>
            <a:r>
              <a:rPr lang="en-GB" sz="1600" dirty="0"/>
              <a:t>But it turns out that other activation functions behave much better in deep neural networks</a:t>
            </a:r>
          </a:p>
          <a:p>
            <a:pPr marL="800100" lvl="1" indent="-342900">
              <a:lnSpc>
                <a:spcPct val="150000"/>
              </a:lnSpc>
              <a:buFont typeface="Arial" panose="020B0604020202020204" pitchFamily="34" charset="0"/>
              <a:buChar char="•"/>
            </a:pPr>
            <a:r>
              <a:rPr lang="en-GB" sz="1600" dirty="0"/>
              <a:t>—in particular, the </a:t>
            </a:r>
            <a:r>
              <a:rPr lang="en-GB" sz="1600" b="1" dirty="0">
                <a:solidFill>
                  <a:schemeClr val="accent6">
                    <a:lumMod val="50000"/>
                  </a:schemeClr>
                </a:solidFill>
              </a:rPr>
              <a:t>ReLU</a:t>
            </a:r>
            <a:r>
              <a:rPr lang="en-GB" sz="1600" dirty="0"/>
              <a:t> activation function, mostly because it does not saturate for positive values (and because it is fast to compute)</a:t>
            </a:r>
          </a:p>
          <a:p>
            <a:pPr marL="342900" indent="-342900">
              <a:lnSpc>
                <a:spcPct val="150000"/>
              </a:lnSpc>
              <a:buFont typeface="Arial" panose="020B0604020202020204" pitchFamily="34" charset="0"/>
              <a:buChar char="•"/>
            </a:pPr>
            <a:r>
              <a:rPr lang="en-GB" sz="1600" dirty="0"/>
              <a:t>The ReLU activation function is not perfect. It suffers from a problem known as the dying </a:t>
            </a:r>
            <a:r>
              <a:rPr lang="en-GB" sz="1600" dirty="0" err="1"/>
              <a:t>ReLUs</a:t>
            </a:r>
            <a:r>
              <a:rPr lang="en-GB" sz="1600" dirty="0"/>
              <a:t>: during training, some neurons effectively “die,” meaning they stop outputting anything other than 0.</a:t>
            </a:r>
          </a:p>
          <a:p>
            <a:pPr marL="342900" indent="-342900">
              <a:lnSpc>
                <a:spcPct val="150000"/>
              </a:lnSpc>
              <a:buFont typeface="Arial" panose="020B0604020202020204" pitchFamily="34" charset="0"/>
              <a:buChar char="•"/>
            </a:pPr>
            <a:r>
              <a:rPr lang="en-GB" sz="1600" dirty="0"/>
              <a:t>Therefore, to solve this problem, other variants of the </a:t>
            </a:r>
            <a:r>
              <a:rPr lang="en-GB" sz="1600" b="1" dirty="0">
                <a:solidFill>
                  <a:schemeClr val="accent6">
                    <a:lumMod val="50000"/>
                  </a:schemeClr>
                </a:solidFill>
              </a:rPr>
              <a:t>ReLU</a:t>
            </a:r>
            <a:r>
              <a:rPr lang="en-GB" sz="1600" dirty="0"/>
              <a:t> function can be used.</a:t>
            </a:r>
          </a:p>
        </p:txBody>
      </p:sp>
    </p:spTree>
    <p:extLst>
      <p:ext uri="{BB962C8B-B14F-4D97-AF65-F5344CB8AC3E}">
        <p14:creationId xmlns:p14="http://schemas.microsoft.com/office/powerpoint/2010/main" val="351628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400" dirty="0"/>
              <a:t>Deep Neural Networks</a:t>
            </a:r>
            <a:br>
              <a:rPr lang="en-GB" dirty="0"/>
            </a:br>
            <a:r>
              <a:rPr lang="en-GB" sz="3200" dirty="0"/>
              <a:t>The Vanishing/Exploding Gradients</a:t>
            </a:r>
            <a:br>
              <a:rPr lang="en-GB" sz="4000" dirty="0"/>
            </a:br>
            <a:r>
              <a:rPr lang="en-GB" sz="4000" dirty="0"/>
              <a:t>Alternative </a:t>
            </a:r>
            <a:r>
              <a:rPr lang="en-GB" sz="4400" dirty="0"/>
              <a:t>Activation Functions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906011" y="1737360"/>
            <a:ext cx="10477849"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Some of the Variations to ReLU </a:t>
            </a:r>
            <a:r>
              <a:rPr lang="en-NZ" dirty="0"/>
              <a:t>activation function</a:t>
            </a:r>
            <a:r>
              <a:rPr lang="en-GB" dirty="0"/>
              <a:t>:</a:t>
            </a:r>
          </a:p>
          <a:p>
            <a:pPr marL="800100" lvl="1" indent="-342900">
              <a:lnSpc>
                <a:spcPct val="150000"/>
              </a:lnSpc>
              <a:buFont typeface="Arial" panose="020B0604020202020204" pitchFamily="34" charset="0"/>
              <a:buChar char="•"/>
            </a:pPr>
            <a:r>
              <a:rPr lang="en-NZ" dirty="0"/>
              <a:t>The </a:t>
            </a:r>
            <a:r>
              <a:rPr lang="en-NZ" b="1" dirty="0"/>
              <a:t>ELU </a:t>
            </a:r>
            <a:r>
              <a:rPr lang="en-NZ" dirty="0"/>
              <a:t>(exponential linear unit) and Scaled ELU (</a:t>
            </a:r>
            <a:r>
              <a:rPr lang="en-NZ" b="1" dirty="0"/>
              <a:t>SELU</a:t>
            </a:r>
            <a:r>
              <a:rPr lang="en-NZ" dirty="0"/>
              <a:t>) </a:t>
            </a:r>
          </a:p>
          <a:p>
            <a:pPr marL="800100" lvl="1" indent="-342900">
              <a:lnSpc>
                <a:spcPct val="150000"/>
              </a:lnSpc>
              <a:buFont typeface="Arial" panose="020B0604020202020204" pitchFamily="34" charset="0"/>
              <a:buChar char="•"/>
            </a:pPr>
            <a:r>
              <a:rPr lang="en-NZ" b="1" dirty="0"/>
              <a:t>Leaky ReLU </a:t>
            </a:r>
            <a:r>
              <a:rPr lang="en-NZ" dirty="0"/>
              <a:t>and parametric leaky ReLU (</a:t>
            </a:r>
            <a:r>
              <a:rPr lang="en-NZ" b="1" dirty="0" err="1"/>
              <a:t>PReLU</a:t>
            </a:r>
            <a:r>
              <a:rPr lang="en-NZ" dirty="0"/>
              <a:t>)</a:t>
            </a:r>
          </a:p>
          <a:p>
            <a:pPr marL="800100" lvl="1" indent="-342900">
              <a:lnSpc>
                <a:spcPct val="150000"/>
              </a:lnSpc>
              <a:buFont typeface="Arial" panose="020B0604020202020204" pitchFamily="34" charset="0"/>
              <a:buChar char="•"/>
            </a:pPr>
            <a:endParaRPr lang="en-NZ" b="1" dirty="0"/>
          </a:p>
          <a:p>
            <a:pPr marL="342900" indent="-342900">
              <a:lnSpc>
                <a:spcPct val="150000"/>
              </a:lnSpc>
              <a:buFont typeface="Arial" panose="020B0604020202020204" pitchFamily="34" charset="0"/>
              <a:buChar char="•"/>
            </a:pPr>
            <a:r>
              <a:rPr lang="en-GB" dirty="0"/>
              <a:t>Leaky ReLU Keras implementation:</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endParaRPr lang="en-GB" dirty="0"/>
          </a:p>
          <a:p>
            <a:pPr marL="342900" indent="-342900">
              <a:lnSpc>
                <a:spcPct val="150000"/>
              </a:lnSpc>
              <a:buFont typeface="Arial" panose="020B0604020202020204" pitchFamily="34" charset="0"/>
              <a:buChar char="•"/>
            </a:pPr>
            <a:r>
              <a:rPr lang="en-GB" dirty="0"/>
              <a:t>Leaky ReLU Keras implementation:</a:t>
            </a:r>
          </a:p>
          <a:p>
            <a:pPr marL="800100" lvl="1"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DC7D1FD1-706D-4939-8FDC-0E74D56CE1BD}"/>
              </a:ext>
            </a:extLst>
          </p:cNvPr>
          <p:cNvPicPr>
            <a:picLocks noChangeAspect="1"/>
          </p:cNvPicPr>
          <p:nvPr/>
        </p:nvPicPr>
        <p:blipFill>
          <a:blip r:embed="rId3"/>
          <a:stretch>
            <a:fillRect/>
          </a:stretch>
        </p:blipFill>
        <p:spPr>
          <a:xfrm>
            <a:off x="7995938" y="1776162"/>
            <a:ext cx="3305302" cy="2200710"/>
          </a:xfrm>
          <a:prstGeom prst="rect">
            <a:avLst/>
          </a:prstGeom>
        </p:spPr>
      </p:pic>
      <p:pic>
        <p:nvPicPr>
          <p:cNvPr id="8" name="Picture 7">
            <a:extLst>
              <a:ext uri="{FF2B5EF4-FFF2-40B4-BE49-F238E27FC236}">
                <a16:creationId xmlns:a16="http://schemas.microsoft.com/office/drawing/2014/main" id="{626A91EE-5601-4AE5-B4F0-F365E49FCC40}"/>
              </a:ext>
            </a:extLst>
          </p:cNvPr>
          <p:cNvPicPr>
            <a:picLocks noChangeAspect="1"/>
          </p:cNvPicPr>
          <p:nvPr/>
        </p:nvPicPr>
        <p:blipFill>
          <a:blip r:embed="rId4"/>
          <a:stretch>
            <a:fillRect/>
          </a:stretch>
        </p:blipFill>
        <p:spPr>
          <a:xfrm>
            <a:off x="7947901" y="4079443"/>
            <a:ext cx="3353339" cy="2200710"/>
          </a:xfrm>
          <a:prstGeom prst="rect">
            <a:avLst/>
          </a:prstGeom>
        </p:spPr>
      </p:pic>
      <p:sp>
        <p:nvSpPr>
          <p:cNvPr id="13" name="TextBox 12">
            <a:extLst>
              <a:ext uri="{FF2B5EF4-FFF2-40B4-BE49-F238E27FC236}">
                <a16:creationId xmlns:a16="http://schemas.microsoft.com/office/drawing/2014/main" id="{3CA402BC-D057-4C7E-80BF-4EF19B2CA4BA}"/>
              </a:ext>
            </a:extLst>
          </p:cNvPr>
          <p:cNvSpPr txBox="1"/>
          <p:nvPr/>
        </p:nvSpPr>
        <p:spPr>
          <a:xfrm>
            <a:off x="2095570" y="3920311"/>
            <a:ext cx="4296842" cy="1200329"/>
          </a:xfrm>
          <a:prstGeom prst="rect">
            <a:avLst/>
          </a:prstGeom>
          <a:noFill/>
        </p:spPr>
        <p:txBody>
          <a:bodyPr wrap="square">
            <a:spAutoFit/>
          </a:bodyPr>
          <a:lstStyle/>
          <a:p>
            <a:r>
              <a:rPr lang="en-NZ" sz="1200" dirty="0">
                <a:solidFill>
                  <a:schemeClr val="accent6">
                    <a:lumMod val="50000"/>
                  </a:schemeClr>
                </a:solidFill>
              </a:rPr>
              <a:t>model = </a:t>
            </a:r>
            <a:r>
              <a:rPr lang="en-NZ" sz="1200" dirty="0" err="1">
                <a:solidFill>
                  <a:schemeClr val="accent6">
                    <a:lumMod val="50000"/>
                  </a:schemeClr>
                </a:solidFill>
              </a:rPr>
              <a:t>keras.models.Sequential</a:t>
            </a:r>
            <a:r>
              <a:rPr lang="en-NZ" sz="1200" dirty="0">
                <a:solidFill>
                  <a:schemeClr val="accent6">
                    <a:lumMod val="50000"/>
                  </a:schemeClr>
                </a:solidFill>
              </a:rPr>
              <a:t>([ </a:t>
            </a:r>
          </a:p>
          <a:p>
            <a:r>
              <a:rPr lang="en-NZ" sz="1200" dirty="0">
                <a:solidFill>
                  <a:schemeClr val="accent6">
                    <a:lumMod val="50000"/>
                  </a:schemeClr>
                </a:solidFill>
              </a:rPr>
              <a:t>[...] </a:t>
            </a:r>
          </a:p>
          <a:p>
            <a:r>
              <a:rPr lang="en-NZ" sz="1200" dirty="0" err="1">
                <a:solidFill>
                  <a:schemeClr val="accent6">
                    <a:lumMod val="50000"/>
                  </a:schemeClr>
                </a:solidFill>
              </a:rPr>
              <a:t>keras.layers.Dense</a:t>
            </a:r>
            <a:r>
              <a:rPr lang="en-NZ" sz="1200" dirty="0">
                <a:solidFill>
                  <a:schemeClr val="accent6">
                    <a:lumMod val="50000"/>
                  </a:schemeClr>
                </a:solidFill>
              </a:rPr>
              <a:t>(10, </a:t>
            </a:r>
            <a:r>
              <a:rPr lang="en-NZ" sz="1200" dirty="0" err="1">
                <a:solidFill>
                  <a:schemeClr val="accent6">
                    <a:lumMod val="50000"/>
                  </a:schemeClr>
                </a:solidFill>
              </a:rPr>
              <a:t>kernel_initializer</a:t>
            </a:r>
            <a:r>
              <a:rPr lang="en-NZ" sz="1200" dirty="0">
                <a:solidFill>
                  <a:schemeClr val="accent6">
                    <a:lumMod val="50000"/>
                  </a:schemeClr>
                </a:solidFill>
              </a:rPr>
              <a:t>="</a:t>
            </a:r>
            <a:r>
              <a:rPr lang="en-NZ" sz="1200" dirty="0" err="1">
                <a:solidFill>
                  <a:schemeClr val="accent6">
                    <a:lumMod val="50000"/>
                  </a:schemeClr>
                </a:solidFill>
              </a:rPr>
              <a:t>he_normal</a:t>
            </a:r>
            <a:r>
              <a:rPr lang="en-NZ" sz="1200" dirty="0">
                <a:solidFill>
                  <a:schemeClr val="accent6">
                    <a:lumMod val="50000"/>
                  </a:schemeClr>
                </a:solidFill>
              </a:rPr>
              <a:t>"), </a:t>
            </a:r>
            <a:r>
              <a:rPr lang="en-NZ" sz="1200" dirty="0" err="1">
                <a:solidFill>
                  <a:schemeClr val="accent6">
                    <a:lumMod val="50000"/>
                  </a:schemeClr>
                </a:solidFill>
              </a:rPr>
              <a:t>keras.layers.LeakyReLU</a:t>
            </a:r>
            <a:r>
              <a:rPr lang="en-NZ" sz="1200" dirty="0">
                <a:solidFill>
                  <a:schemeClr val="accent6">
                    <a:lumMod val="50000"/>
                  </a:schemeClr>
                </a:solidFill>
              </a:rPr>
              <a:t>(alpha=0.2), </a:t>
            </a:r>
          </a:p>
          <a:p>
            <a:r>
              <a:rPr lang="en-NZ" sz="1200" dirty="0">
                <a:solidFill>
                  <a:schemeClr val="accent6">
                    <a:lumMod val="50000"/>
                  </a:schemeClr>
                </a:solidFill>
              </a:rPr>
              <a:t>[...] </a:t>
            </a:r>
          </a:p>
          <a:p>
            <a:r>
              <a:rPr lang="en-NZ" sz="1200" dirty="0">
                <a:solidFill>
                  <a:schemeClr val="accent6">
                    <a:lumMod val="50000"/>
                  </a:schemeClr>
                </a:solidFill>
              </a:rPr>
              <a:t>])</a:t>
            </a:r>
          </a:p>
        </p:txBody>
      </p:sp>
      <p:sp>
        <p:nvSpPr>
          <p:cNvPr id="14" name="TextBox 13">
            <a:extLst>
              <a:ext uri="{FF2B5EF4-FFF2-40B4-BE49-F238E27FC236}">
                <a16:creationId xmlns:a16="http://schemas.microsoft.com/office/drawing/2014/main" id="{CB325DDC-00BA-4954-88C4-F2786F741C09}"/>
              </a:ext>
            </a:extLst>
          </p:cNvPr>
          <p:cNvSpPr txBox="1"/>
          <p:nvPr/>
        </p:nvSpPr>
        <p:spPr>
          <a:xfrm>
            <a:off x="2095570" y="5691174"/>
            <a:ext cx="6094602" cy="276999"/>
          </a:xfrm>
          <a:prstGeom prst="rect">
            <a:avLst/>
          </a:prstGeom>
          <a:noFill/>
        </p:spPr>
        <p:txBody>
          <a:bodyPr wrap="square">
            <a:spAutoFit/>
          </a:bodyPr>
          <a:lstStyle/>
          <a:p>
            <a:r>
              <a:rPr lang="en-NZ" sz="1200" dirty="0">
                <a:solidFill>
                  <a:schemeClr val="accent6">
                    <a:lumMod val="50000"/>
                  </a:schemeClr>
                </a:solidFill>
              </a:rPr>
              <a:t>layer = </a:t>
            </a:r>
            <a:r>
              <a:rPr lang="en-NZ" sz="1200" dirty="0" err="1">
                <a:solidFill>
                  <a:schemeClr val="accent6">
                    <a:lumMod val="50000"/>
                  </a:schemeClr>
                </a:solidFill>
              </a:rPr>
              <a:t>keras.layers.Dense</a:t>
            </a:r>
            <a:r>
              <a:rPr lang="en-NZ" sz="1200" dirty="0">
                <a:solidFill>
                  <a:schemeClr val="accent6">
                    <a:lumMod val="50000"/>
                  </a:schemeClr>
                </a:solidFill>
              </a:rPr>
              <a:t>(10, activation="</a:t>
            </a:r>
            <a:r>
              <a:rPr lang="en-NZ" sz="1200" dirty="0" err="1">
                <a:solidFill>
                  <a:schemeClr val="accent6">
                    <a:lumMod val="50000"/>
                  </a:schemeClr>
                </a:solidFill>
              </a:rPr>
              <a:t>selu</a:t>
            </a:r>
            <a:r>
              <a:rPr lang="en-NZ" sz="1200" dirty="0">
                <a:solidFill>
                  <a:schemeClr val="accent6">
                    <a:lumMod val="50000"/>
                  </a:schemeClr>
                </a:solidFill>
              </a:rPr>
              <a:t>", </a:t>
            </a:r>
            <a:r>
              <a:rPr lang="en-NZ" sz="1200" dirty="0" err="1">
                <a:solidFill>
                  <a:schemeClr val="accent6">
                    <a:lumMod val="50000"/>
                  </a:schemeClr>
                </a:solidFill>
              </a:rPr>
              <a:t>kernel_initializer</a:t>
            </a:r>
            <a:r>
              <a:rPr lang="en-NZ" sz="1200" dirty="0">
                <a:solidFill>
                  <a:schemeClr val="accent6">
                    <a:lumMod val="50000"/>
                  </a:schemeClr>
                </a:solidFill>
              </a:rPr>
              <a:t>="</a:t>
            </a:r>
            <a:r>
              <a:rPr lang="en-NZ" sz="1200" dirty="0" err="1">
                <a:solidFill>
                  <a:schemeClr val="accent6">
                    <a:lumMod val="50000"/>
                  </a:schemeClr>
                </a:solidFill>
              </a:rPr>
              <a:t>lecun_normal</a:t>
            </a:r>
            <a:r>
              <a:rPr lang="en-NZ" sz="1200" dirty="0">
                <a:solidFill>
                  <a:schemeClr val="accent6">
                    <a:lumMod val="50000"/>
                  </a:schemeClr>
                </a:solidFill>
              </a:rPr>
              <a:t>") </a:t>
            </a:r>
          </a:p>
        </p:txBody>
      </p:sp>
    </p:spTree>
    <p:extLst>
      <p:ext uri="{BB962C8B-B14F-4D97-AF65-F5344CB8AC3E}">
        <p14:creationId xmlns:p14="http://schemas.microsoft.com/office/powerpoint/2010/main" val="53308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400" dirty="0"/>
              <a:t>Deep Neural Networks</a:t>
            </a:r>
            <a:br>
              <a:rPr lang="en-GB" dirty="0"/>
            </a:br>
            <a:r>
              <a:rPr lang="en-GB" sz="3200" dirty="0"/>
              <a:t>The Vanishing/Exploding Gradients</a:t>
            </a:r>
            <a:br>
              <a:rPr lang="en-GB" sz="4000" dirty="0"/>
            </a:br>
            <a:r>
              <a:rPr lang="en-GB" sz="4400" dirty="0"/>
              <a:t>Batch Normalization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906011" y="1737360"/>
            <a:ext cx="10477849"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Although using </a:t>
            </a:r>
            <a:r>
              <a:rPr lang="en-GB" b="1" dirty="0">
                <a:solidFill>
                  <a:schemeClr val="accent6">
                    <a:lumMod val="50000"/>
                  </a:schemeClr>
                </a:solidFill>
              </a:rPr>
              <a:t>He</a:t>
            </a:r>
            <a:r>
              <a:rPr lang="en-GB" dirty="0"/>
              <a:t> initialization along with </a:t>
            </a:r>
            <a:r>
              <a:rPr lang="en-GB" b="1" dirty="0">
                <a:solidFill>
                  <a:schemeClr val="accent6">
                    <a:lumMod val="50000"/>
                  </a:schemeClr>
                </a:solidFill>
              </a:rPr>
              <a:t>ELU</a:t>
            </a:r>
            <a:r>
              <a:rPr lang="en-GB" dirty="0"/>
              <a:t> (or any variant of </a:t>
            </a:r>
            <a:r>
              <a:rPr lang="en-GB" b="1" dirty="0">
                <a:solidFill>
                  <a:schemeClr val="accent6">
                    <a:lumMod val="50000"/>
                  </a:schemeClr>
                </a:solidFill>
              </a:rPr>
              <a:t>ReLU</a:t>
            </a:r>
            <a:r>
              <a:rPr lang="en-GB" dirty="0"/>
              <a:t>) can significantly reduce the danger of the </a:t>
            </a:r>
            <a:r>
              <a:rPr lang="en-GB" b="1" dirty="0">
                <a:solidFill>
                  <a:schemeClr val="accent6">
                    <a:lumMod val="50000"/>
                  </a:schemeClr>
                </a:solidFill>
              </a:rPr>
              <a:t>vanishing/exploding gradients </a:t>
            </a:r>
            <a:r>
              <a:rPr lang="en-GB" dirty="0"/>
              <a:t>problems at the beginning of training, it doesn’t guarantee that they won’t come back during training.</a:t>
            </a:r>
          </a:p>
          <a:p>
            <a:pPr marL="342900" indent="-342900">
              <a:lnSpc>
                <a:spcPct val="150000"/>
              </a:lnSpc>
              <a:buFont typeface="Arial" panose="020B0604020202020204" pitchFamily="34" charset="0"/>
              <a:buChar char="•"/>
            </a:pPr>
            <a:r>
              <a:rPr lang="en-GB" b="1" dirty="0">
                <a:solidFill>
                  <a:schemeClr val="accent6">
                    <a:lumMod val="50000"/>
                  </a:schemeClr>
                </a:solidFill>
              </a:rPr>
              <a:t>Batch Normalization </a:t>
            </a:r>
            <a:r>
              <a:rPr lang="en-GB" dirty="0"/>
              <a:t>(BN) can address these problems.</a:t>
            </a:r>
          </a:p>
          <a:p>
            <a:pPr marL="342900" indent="-342900">
              <a:lnSpc>
                <a:spcPct val="150000"/>
              </a:lnSpc>
              <a:buFont typeface="Arial" panose="020B0604020202020204" pitchFamily="34" charset="0"/>
              <a:buChar char="•"/>
            </a:pPr>
            <a:r>
              <a:rPr lang="en-GB" dirty="0"/>
              <a:t>The technique consists of adding an operation in the model just before or after the activation function of each hidden layer. </a:t>
            </a:r>
          </a:p>
          <a:p>
            <a:pPr marL="342900" indent="-342900">
              <a:lnSpc>
                <a:spcPct val="150000"/>
              </a:lnSpc>
              <a:buFont typeface="Arial" panose="020B0604020202020204" pitchFamily="34" charset="0"/>
              <a:buChar char="•"/>
            </a:pPr>
            <a:r>
              <a:rPr lang="en-GB" dirty="0"/>
              <a:t>This operation zero-</a:t>
            </a:r>
            <a:r>
              <a:rPr lang="en-GB" dirty="0" err="1"/>
              <a:t>centers</a:t>
            </a:r>
            <a:r>
              <a:rPr lang="en-GB" dirty="0"/>
              <a:t> and normalizes each input, then scales and shifts the result using two new parameter vectors per layer: one for scaling, the other for shifting. </a:t>
            </a:r>
          </a:p>
          <a:p>
            <a:pPr marL="342900" indent="-342900">
              <a:lnSpc>
                <a:spcPct val="150000"/>
              </a:lnSpc>
              <a:buFont typeface="Arial" panose="020B0604020202020204" pitchFamily="34" charset="0"/>
              <a:buChar char="•"/>
            </a:pPr>
            <a:r>
              <a:rPr lang="en-GB" dirty="0"/>
              <a:t>The operation lets the model learn the optimal scale and mean of each of the layer’s inputs. </a:t>
            </a:r>
          </a:p>
          <a:p>
            <a:pPr marL="342900" indent="-342900">
              <a:lnSpc>
                <a:spcPct val="150000"/>
              </a:lnSpc>
              <a:buFont typeface="Arial" panose="020B0604020202020204" pitchFamily="34" charset="0"/>
              <a:buChar char="•"/>
            </a:pPr>
            <a:r>
              <a:rPr lang="en-GB" dirty="0"/>
              <a:t>In many cases, if you add a BN layer as the very first layer of your neural network, you do not need to standardize your training set (e.g., using a </a:t>
            </a:r>
            <a:r>
              <a:rPr lang="en-GB" dirty="0" err="1"/>
              <a:t>StandardScaler</a:t>
            </a:r>
            <a:r>
              <a:rPr lang="en-GB" dirty="0"/>
              <a:t>);</a:t>
            </a:r>
          </a:p>
        </p:txBody>
      </p:sp>
    </p:spTree>
    <p:extLst>
      <p:ext uri="{BB962C8B-B14F-4D97-AF65-F5344CB8AC3E}">
        <p14:creationId xmlns:p14="http://schemas.microsoft.com/office/powerpoint/2010/main" val="2698584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01BD4C-159D-4AFB-B173-E8DF7A22DA38}"/>
              </a:ext>
            </a:extLst>
          </p:cNvPr>
          <p:cNvPicPr>
            <a:picLocks noChangeAspect="1"/>
          </p:cNvPicPr>
          <p:nvPr/>
        </p:nvPicPr>
        <p:blipFill>
          <a:blip r:embed="rId2"/>
          <a:stretch>
            <a:fillRect/>
          </a:stretch>
        </p:blipFill>
        <p:spPr>
          <a:xfrm>
            <a:off x="6778830" y="3251885"/>
            <a:ext cx="3799794" cy="299306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400" dirty="0"/>
              <a:t>Deep Neural Networks</a:t>
            </a:r>
            <a:br>
              <a:rPr lang="en-GB" dirty="0"/>
            </a:br>
            <a:r>
              <a:rPr lang="en-GB" sz="3200" dirty="0"/>
              <a:t>The Vanishing/Exploding Gradients</a:t>
            </a:r>
            <a:br>
              <a:rPr lang="en-GB" sz="4000" dirty="0"/>
            </a:br>
            <a:r>
              <a:rPr lang="en-GB" sz="4400" dirty="0"/>
              <a:t>Batch Normalization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906011" y="1737360"/>
            <a:ext cx="10477849"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Implementing Batch Normalization with Keras:</a:t>
            </a:r>
          </a:p>
          <a:p>
            <a:pPr marL="342900" indent="-342900">
              <a:lnSpc>
                <a:spcPct val="150000"/>
              </a:lnSpc>
              <a:buFont typeface="Arial" panose="020B0604020202020204" pitchFamily="34" charset="0"/>
              <a:buChar char="•"/>
            </a:pPr>
            <a:r>
              <a:rPr lang="en-GB" dirty="0"/>
              <a:t>As with most things with Keras, implementing Batch Normalization is simple and intuitive. Just add a </a:t>
            </a:r>
            <a:r>
              <a:rPr lang="en-GB" b="1" dirty="0" err="1"/>
              <a:t>BatchNormalization</a:t>
            </a:r>
            <a:r>
              <a:rPr lang="en-GB" dirty="0"/>
              <a:t> layer before or after each hidden layer’s activation function, and optionally add a BN layer as well as the first layer in your model.</a:t>
            </a:r>
          </a:p>
        </p:txBody>
      </p:sp>
      <p:sp>
        <p:nvSpPr>
          <p:cNvPr id="8" name="TextBox 7">
            <a:extLst>
              <a:ext uri="{FF2B5EF4-FFF2-40B4-BE49-F238E27FC236}">
                <a16:creationId xmlns:a16="http://schemas.microsoft.com/office/drawing/2014/main" id="{F363F66C-87A7-4729-8699-5ADEFD787D87}"/>
              </a:ext>
            </a:extLst>
          </p:cNvPr>
          <p:cNvSpPr txBox="1"/>
          <p:nvPr/>
        </p:nvSpPr>
        <p:spPr>
          <a:xfrm>
            <a:off x="1530992" y="3860056"/>
            <a:ext cx="4936921" cy="2031325"/>
          </a:xfrm>
          <a:prstGeom prst="rect">
            <a:avLst/>
          </a:prstGeom>
          <a:noFill/>
        </p:spPr>
        <p:txBody>
          <a:bodyPr wrap="square">
            <a:spAutoFit/>
          </a:bodyPr>
          <a:lstStyle/>
          <a:p>
            <a:r>
              <a:rPr lang="en-NZ" sz="1400" dirty="0">
                <a:solidFill>
                  <a:schemeClr val="accent6">
                    <a:lumMod val="50000"/>
                  </a:schemeClr>
                </a:solidFill>
              </a:rPr>
              <a:t>model = </a:t>
            </a:r>
            <a:r>
              <a:rPr lang="en-NZ" sz="1400" dirty="0" err="1">
                <a:solidFill>
                  <a:schemeClr val="accent6">
                    <a:lumMod val="50000"/>
                  </a:schemeClr>
                </a:solidFill>
              </a:rPr>
              <a:t>keras.models.Sequential</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keras.layers.Flatten</a:t>
            </a:r>
            <a:r>
              <a:rPr lang="en-NZ" sz="1400" dirty="0">
                <a:solidFill>
                  <a:schemeClr val="accent6">
                    <a:lumMod val="50000"/>
                  </a:schemeClr>
                </a:solidFill>
              </a:rPr>
              <a:t>(</a:t>
            </a:r>
            <a:r>
              <a:rPr lang="en-NZ" sz="1400" dirty="0" err="1">
                <a:solidFill>
                  <a:schemeClr val="accent6">
                    <a:lumMod val="50000"/>
                  </a:schemeClr>
                </a:solidFill>
              </a:rPr>
              <a:t>input_shape</a:t>
            </a:r>
            <a:r>
              <a:rPr lang="en-NZ" sz="1400" dirty="0">
                <a:solidFill>
                  <a:schemeClr val="accent6">
                    <a:lumMod val="50000"/>
                  </a:schemeClr>
                </a:solidFill>
              </a:rPr>
              <a:t>=[28, 28]),</a:t>
            </a:r>
          </a:p>
          <a:p>
            <a:r>
              <a:rPr lang="en-NZ" sz="1400" dirty="0">
                <a:solidFill>
                  <a:schemeClr val="accent6">
                    <a:lumMod val="50000"/>
                  </a:schemeClr>
                </a:solidFill>
              </a:rPr>
              <a:t>    </a:t>
            </a:r>
            <a:r>
              <a:rPr lang="en-NZ" sz="1400" dirty="0" err="1">
                <a:solidFill>
                  <a:schemeClr val="accent6">
                    <a:lumMod val="50000"/>
                  </a:schemeClr>
                </a:solidFill>
              </a:rPr>
              <a:t>keras.layers.BatchNormalization</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keras.layers.Dense</a:t>
            </a:r>
            <a:r>
              <a:rPr lang="en-NZ" sz="1400" dirty="0">
                <a:solidFill>
                  <a:schemeClr val="accent6">
                    <a:lumMod val="50000"/>
                  </a:schemeClr>
                </a:solidFill>
              </a:rPr>
              <a:t>(300, activation="</a:t>
            </a:r>
            <a:r>
              <a:rPr lang="en-NZ" sz="1400" dirty="0" err="1">
                <a:solidFill>
                  <a:schemeClr val="accent6">
                    <a:lumMod val="50000"/>
                  </a:schemeClr>
                </a:solidFill>
              </a:rPr>
              <a:t>relu</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keras.layers.BatchNormalization</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keras.layers.Dense</a:t>
            </a:r>
            <a:r>
              <a:rPr lang="en-NZ" sz="1400" dirty="0">
                <a:solidFill>
                  <a:schemeClr val="accent6">
                    <a:lumMod val="50000"/>
                  </a:schemeClr>
                </a:solidFill>
              </a:rPr>
              <a:t>(100, activation="</a:t>
            </a:r>
            <a:r>
              <a:rPr lang="en-NZ" sz="1400" dirty="0" err="1">
                <a:solidFill>
                  <a:schemeClr val="accent6">
                    <a:lumMod val="50000"/>
                  </a:schemeClr>
                </a:solidFill>
              </a:rPr>
              <a:t>relu</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keras.layers.BatchNormalization</a:t>
            </a:r>
            <a:r>
              <a:rPr lang="en-NZ" sz="1400" dirty="0">
                <a:solidFill>
                  <a:schemeClr val="accent6">
                    <a:lumMod val="50000"/>
                  </a:schemeClr>
                </a:solidFill>
              </a:rPr>
              <a:t>(),</a:t>
            </a:r>
          </a:p>
          <a:p>
            <a:r>
              <a:rPr lang="en-NZ" sz="1400" dirty="0">
                <a:solidFill>
                  <a:schemeClr val="accent6">
                    <a:lumMod val="50000"/>
                  </a:schemeClr>
                </a:solidFill>
              </a:rPr>
              <a:t>    </a:t>
            </a:r>
            <a:r>
              <a:rPr lang="en-NZ" sz="1400" dirty="0" err="1">
                <a:solidFill>
                  <a:schemeClr val="accent6">
                    <a:lumMod val="50000"/>
                  </a:schemeClr>
                </a:solidFill>
              </a:rPr>
              <a:t>keras.layers.Dense</a:t>
            </a:r>
            <a:r>
              <a:rPr lang="en-NZ" sz="1400" dirty="0">
                <a:solidFill>
                  <a:schemeClr val="accent6">
                    <a:lumMod val="50000"/>
                  </a:schemeClr>
                </a:solidFill>
              </a:rPr>
              <a:t>(10, activation="softmax")</a:t>
            </a:r>
          </a:p>
          <a:p>
            <a:r>
              <a:rPr lang="en-NZ" sz="1400" dirty="0">
                <a:solidFill>
                  <a:schemeClr val="accent6">
                    <a:lumMod val="50000"/>
                  </a:schemeClr>
                </a:solidFill>
              </a:rPr>
              <a:t>])</a:t>
            </a:r>
          </a:p>
        </p:txBody>
      </p:sp>
    </p:spTree>
    <p:extLst>
      <p:ext uri="{BB962C8B-B14F-4D97-AF65-F5344CB8AC3E}">
        <p14:creationId xmlns:p14="http://schemas.microsoft.com/office/powerpoint/2010/main" val="54816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600" dirty="0"/>
              <a:t>Deep Neural Networks</a:t>
            </a:r>
            <a:br>
              <a:rPr lang="en-GB" dirty="0"/>
            </a:br>
            <a:r>
              <a:rPr lang="en-GB" dirty="0"/>
              <a:t>Faster Optimizer</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19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42043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Training a very large deep neural network can be painfully slow. </a:t>
            </a:r>
          </a:p>
          <a:p>
            <a:pPr marL="342900" indent="-342900">
              <a:lnSpc>
                <a:spcPct val="150000"/>
              </a:lnSpc>
              <a:buFont typeface="Arial" panose="020B0604020202020204" pitchFamily="34" charset="0"/>
              <a:buChar char="•"/>
            </a:pPr>
            <a:r>
              <a:rPr lang="en-GB" dirty="0"/>
              <a:t>So far we have seen a few ways to speed up training (and reach a better solution): </a:t>
            </a:r>
          </a:p>
          <a:p>
            <a:pPr marL="800100" lvl="1" indent="-342900">
              <a:lnSpc>
                <a:spcPct val="150000"/>
              </a:lnSpc>
              <a:buFont typeface="Arial" panose="020B0604020202020204" pitchFamily="34" charset="0"/>
              <a:buChar char="•"/>
            </a:pPr>
            <a:r>
              <a:rPr lang="en-GB" dirty="0"/>
              <a:t>Applying a good initialization strategy for the connection weights, using a good activation function and using Batch Normalization.</a:t>
            </a:r>
          </a:p>
          <a:p>
            <a:pPr marL="800100" lvl="1"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Another huge speed boost comes from using a faster optimizer than the regular Gradient Descent optimizer. </a:t>
            </a:r>
          </a:p>
          <a:p>
            <a:pPr marL="342900" indent="-342900">
              <a:lnSpc>
                <a:spcPct val="150000"/>
              </a:lnSpc>
              <a:buFont typeface="Arial" panose="020B0604020202020204" pitchFamily="34" charset="0"/>
              <a:buChar char="•"/>
            </a:pPr>
            <a:r>
              <a:rPr lang="en-GB" dirty="0"/>
              <a:t>The most popular algorithms: </a:t>
            </a:r>
          </a:p>
          <a:p>
            <a:pPr marL="800100" lvl="1" indent="-342900">
              <a:lnSpc>
                <a:spcPct val="150000"/>
              </a:lnSpc>
              <a:buFont typeface="Arial" panose="020B0604020202020204" pitchFamily="34" charset="0"/>
              <a:buChar char="•"/>
            </a:pPr>
            <a:r>
              <a:rPr lang="en-GB" b="1" dirty="0">
                <a:solidFill>
                  <a:schemeClr val="accent6">
                    <a:lumMod val="50000"/>
                  </a:schemeClr>
                </a:solidFill>
              </a:rPr>
              <a:t>Momentum optimization, </a:t>
            </a:r>
            <a:r>
              <a:rPr lang="en-GB" b="1" dirty="0" err="1">
                <a:solidFill>
                  <a:schemeClr val="accent6">
                    <a:lumMod val="50000"/>
                  </a:schemeClr>
                </a:solidFill>
              </a:rPr>
              <a:t>Nesterov</a:t>
            </a:r>
            <a:r>
              <a:rPr lang="en-GB" b="1" dirty="0">
                <a:solidFill>
                  <a:schemeClr val="accent6">
                    <a:lumMod val="50000"/>
                  </a:schemeClr>
                </a:solidFill>
              </a:rPr>
              <a:t> Accelerated Gradient, </a:t>
            </a:r>
            <a:r>
              <a:rPr lang="en-GB" b="1" dirty="0" err="1">
                <a:solidFill>
                  <a:schemeClr val="accent6">
                    <a:lumMod val="50000"/>
                  </a:schemeClr>
                </a:solidFill>
              </a:rPr>
              <a:t>AdaGrad</a:t>
            </a:r>
            <a:r>
              <a:rPr lang="en-GB" b="1" dirty="0">
                <a:solidFill>
                  <a:schemeClr val="accent6">
                    <a:lumMod val="50000"/>
                  </a:schemeClr>
                </a:solidFill>
              </a:rPr>
              <a:t>, </a:t>
            </a:r>
            <a:r>
              <a:rPr lang="en-GB" b="1" dirty="0" err="1">
                <a:solidFill>
                  <a:schemeClr val="accent6">
                    <a:lumMod val="50000"/>
                  </a:schemeClr>
                </a:solidFill>
              </a:rPr>
              <a:t>RMSProp</a:t>
            </a:r>
            <a:r>
              <a:rPr lang="en-GB" b="1" dirty="0">
                <a:solidFill>
                  <a:schemeClr val="accent6">
                    <a:lumMod val="50000"/>
                  </a:schemeClr>
                </a:solidFill>
              </a:rPr>
              <a:t>, and finally Adam and </a:t>
            </a:r>
            <a:r>
              <a:rPr lang="en-GB" b="1" dirty="0" err="1">
                <a:solidFill>
                  <a:schemeClr val="accent6">
                    <a:lumMod val="50000"/>
                  </a:schemeClr>
                </a:solidFill>
              </a:rPr>
              <a:t>Nadam</a:t>
            </a:r>
            <a:r>
              <a:rPr lang="en-GB" b="1" dirty="0">
                <a:solidFill>
                  <a:schemeClr val="accent6">
                    <a:lumMod val="50000"/>
                  </a:schemeClr>
                </a:solidFill>
              </a:rPr>
              <a:t> optimization</a:t>
            </a:r>
            <a:r>
              <a:rPr lang="en-GB" dirty="0"/>
              <a:t>. </a:t>
            </a:r>
          </a:p>
        </p:txBody>
      </p:sp>
    </p:spTree>
    <p:extLst>
      <p:ext uri="{BB962C8B-B14F-4D97-AF65-F5344CB8AC3E}">
        <p14:creationId xmlns:p14="http://schemas.microsoft.com/office/powerpoint/2010/main" val="233834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a:t>
            </a:fld>
            <a:endParaRPr lang="en-NZ"/>
          </a:p>
        </p:txBody>
      </p:sp>
      <p:sp>
        <p:nvSpPr>
          <p:cNvPr id="48" name="Rectangle 47">
            <a:extLst>
              <a:ext uri="{FF2B5EF4-FFF2-40B4-BE49-F238E27FC236}">
                <a16:creationId xmlns:a16="http://schemas.microsoft.com/office/drawing/2014/main" id="{1D8B880F-3CBB-4CCF-8672-42875F4B5C26}"/>
              </a:ext>
            </a:extLst>
          </p:cNvPr>
          <p:cNvSpPr/>
          <p:nvPr/>
        </p:nvSpPr>
        <p:spPr>
          <a:xfrm>
            <a:off x="6944185" y="2056435"/>
            <a:ext cx="4268298" cy="710707"/>
          </a:xfrm>
          <a:prstGeom prst="rect">
            <a:avLst/>
          </a:prstGeom>
        </p:spPr>
        <p:txBody>
          <a:bodyPr wrap="square" lIns="0" tIns="0" rIns="0" bIns="0" anchor="t">
            <a:spAutoFit/>
          </a:bodyPr>
          <a:lstStyle/>
          <a:p>
            <a:pPr algn="ctr">
              <a:lnSpc>
                <a:spcPts val="1900"/>
              </a:lnSpc>
            </a:pPr>
            <a:r>
              <a:rPr lang="en-GB" sz="1400" dirty="0">
                <a:solidFill>
                  <a:schemeClr val="tx1">
                    <a:lumMod val="75000"/>
                    <a:lumOff val="25000"/>
                  </a:schemeClr>
                </a:solidFill>
                <a:cs typeface="Segoe UI" panose="020B0502040204020203" pitchFamily="34" charset="0"/>
              </a:rPr>
              <a:t>Neural networks are a set of algorithms, modelled loosely after the human brain, and are designed to recognize patterns.</a:t>
            </a:r>
            <a:endParaRPr lang="en-US" sz="1400" dirty="0">
              <a:solidFill>
                <a:schemeClr val="tx1">
                  <a:lumMod val="75000"/>
                  <a:lumOff val="25000"/>
                </a:schemeClr>
              </a:solidFill>
              <a:cs typeface="Segoe UI" panose="020B0502040204020203" pitchFamily="34" charset="0"/>
            </a:endParaRPr>
          </a:p>
        </p:txBody>
      </p:sp>
      <p:sp>
        <p:nvSpPr>
          <p:cNvPr id="49" name="Rectangle 48">
            <a:extLst>
              <a:ext uri="{FF2B5EF4-FFF2-40B4-BE49-F238E27FC236}">
                <a16:creationId xmlns:a16="http://schemas.microsoft.com/office/drawing/2014/main" id="{D35ADCA4-96CA-40AF-86AF-3EBE808CD761}"/>
              </a:ext>
            </a:extLst>
          </p:cNvPr>
          <p:cNvSpPr/>
          <p:nvPr/>
        </p:nvSpPr>
        <p:spPr>
          <a:xfrm>
            <a:off x="6944185" y="3470859"/>
            <a:ext cx="4268298" cy="710707"/>
          </a:xfrm>
          <a:prstGeom prst="rect">
            <a:avLst/>
          </a:prstGeom>
        </p:spPr>
        <p:txBody>
          <a:bodyPr wrap="square" lIns="0" tIns="0" rIns="0" bIns="0" anchor="t">
            <a:spAutoFit/>
          </a:bodyPr>
          <a:lstStyle/>
          <a:p>
            <a:pPr algn="ctr">
              <a:lnSpc>
                <a:spcPts val="1900"/>
              </a:lnSpc>
            </a:pPr>
            <a:r>
              <a:rPr lang="en-GB" sz="1400" dirty="0">
                <a:solidFill>
                  <a:schemeClr val="tx1">
                    <a:lumMod val="75000"/>
                    <a:lumOff val="25000"/>
                  </a:schemeClr>
                </a:solidFill>
                <a:cs typeface="Segoe UI" panose="020B0502040204020203" pitchFamily="34" charset="0"/>
              </a:rPr>
              <a:t>The patterns they recognize are numerical, contained in vectors, into which all real-world data, be it images, sound, text or time series, must be translated.</a:t>
            </a:r>
            <a:endParaRPr lang="en-US" sz="1400" dirty="0">
              <a:solidFill>
                <a:schemeClr val="tx1">
                  <a:lumMod val="75000"/>
                  <a:lumOff val="25000"/>
                </a:schemeClr>
              </a:solidFill>
              <a:cs typeface="Segoe UI" panose="020B0502040204020203" pitchFamily="34" charset="0"/>
            </a:endParaRPr>
          </a:p>
        </p:txBody>
      </p:sp>
      <p:sp>
        <p:nvSpPr>
          <p:cNvPr id="50" name="Rectangle 49">
            <a:extLst>
              <a:ext uri="{FF2B5EF4-FFF2-40B4-BE49-F238E27FC236}">
                <a16:creationId xmlns:a16="http://schemas.microsoft.com/office/drawing/2014/main" id="{56A8BAD5-97BB-4E1A-8444-DC0EC9C5BC05}"/>
              </a:ext>
            </a:extLst>
          </p:cNvPr>
          <p:cNvSpPr/>
          <p:nvPr/>
        </p:nvSpPr>
        <p:spPr>
          <a:xfrm>
            <a:off x="6944185" y="4888861"/>
            <a:ext cx="4268298" cy="710707"/>
          </a:xfrm>
          <a:prstGeom prst="rect">
            <a:avLst/>
          </a:prstGeom>
        </p:spPr>
        <p:txBody>
          <a:bodyPr wrap="square" lIns="0" tIns="0" rIns="0" bIns="0" anchor="t">
            <a:spAutoFit/>
          </a:bodyPr>
          <a:lstStyle/>
          <a:p>
            <a:pPr algn="ctr">
              <a:lnSpc>
                <a:spcPts val="1900"/>
              </a:lnSpc>
            </a:pPr>
            <a:r>
              <a:rPr lang="en-GB" sz="1400" dirty="0">
                <a:solidFill>
                  <a:schemeClr val="tx1">
                    <a:lumMod val="75000"/>
                    <a:lumOff val="25000"/>
                  </a:schemeClr>
                </a:solidFill>
                <a:cs typeface="Segoe UI" panose="020B0502040204020203" pitchFamily="34" charset="0"/>
              </a:rPr>
              <a:t>Networks composed of several layers. The layers are made of nodes. A node is a place where computation happens.</a:t>
            </a:r>
            <a:endParaRPr lang="en-US" sz="1400" dirty="0">
              <a:solidFill>
                <a:schemeClr val="tx1">
                  <a:lumMod val="75000"/>
                  <a:lumOff val="25000"/>
                </a:schemeClr>
              </a:solidFill>
              <a:cs typeface="Segoe UI" panose="020B0502040204020203" pitchFamily="34" charset="0"/>
            </a:endParaRPr>
          </a:p>
        </p:txBody>
      </p:sp>
      <p:pic>
        <p:nvPicPr>
          <p:cNvPr id="62" name="Picture 2" descr="perceptron node">
            <a:extLst>
              <a:ext uri="{FF2B5EF4-FFF2-40B4-BE49-F238E27FC236}">
                <a16:creationId xmlns:a16="http://schemas.microsoft.com/office/drawing/2014/main" id="{7E39AE9E-9129-467E-A7ED-9130EB0AB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759" y="4183653"/>
            <a:ext cx="4268299" cy="207224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he Evolution and Core Concepts of Deep Learning &amp; Neural Networks">
            <a:extLst>
              <a:ext uri="{FF2B5EF4-FFF2-40B4-BE49-F238E27FC236}">
                <a16:creationId xmlns:a16="http://schemas.microsoft.com/office/drawing/2014/main" id="{0E2AEA71-8A9A-4FA5-B96F-682D2B4C81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18" r="2018" b="6215"/>
          <a:stretch/>
        </p:blipFill>
        <p:spPr bwMode="auto">
          <a:xfrm>
            <a:off x="1692202" y="1941249"/>
            <a:ext cx="3887708" cy="207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600" dirty="0"/>
              <a:t>Deep Neural Networks</a:t>
            </a:r>
            <a:br>
              <a:rPr lang="en-GB" dirty="0"/>
            </a:br>
            <a:r>
              <a:rPr lang="en-GB" dirty="0"/>
              <a:t>Faster Optimizer</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4563611" cy="4648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Optimizers Comparison:</a:t>
            </a:r>
          </a:p>
        </p:txBody>
      </p:sp>
      <p:pic>
        <p:nvPicPr>
          <p:cNvPr id="4" name="Picture 3">
            <a:extLst>
              <a:ext uri="{FF2B5EF4-FFF2-40B4-BE49-F238E27FC236}">
                <a16:creationId xmlns:a16="http://schemas.microsoft.com/office/drawing/2014/main" id="{9B94E03F-6912-4BC2-890E-682BE58892A3}"/>
              </a:ext>
            </a:extLst>
          </p:cNvPr>
          <p:cNvPicPr>
            <a:picLocks noChangeAspect="1"/>
          </p:cNvPicPr>
          <p:nvPr/>
        </p:nvPicPr>
        <p:blipFill rotWithShape="1">
          <a:blip r:embed="rId3"/>
          <a:srcRect l="1" t="9647" r="971"/>
          <a:stretch/>
        </p:blipFill>
        <p:spPr>
          <a:xfrm>
            <a:off x="793070" y="2747478"/>
            <a:ext cx="4970167" cy="2932359"/>
          </a:xfrm>
          <a:prstGeom prst="rect">
            <a:avLst/>
          </a:prstGeom>
        </p:spPr>
      </p:pic>
      <p:sp>
        <p:nvSpPr>
          <p:cNvPr id="9" name="TextBox 8">
            <a:extLst>
              <a:ext uri="{FF2B5EF4-FFF2-40B4-BE49-F238E27FC236}">
                <a16:creationId xmlns:a16="http://schemas.microsoft.com/office/drawing/2014/main" id="{C92A0EF8-940F-46A3-90C5-7BBE8F8E6B51}"/>
              </a:ext>
            </a:extLst>
          </p:cNvPr>
          <p:cNvSpPr txBox="1"/>
          <p:nvPr/>
        </p:nvSpPr>
        <p:spPr>
          <a:xfrm>
            <a:off x="5865583" y="1746726"/>
            <a:ext cx="4563611" cy="4648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Keras Implementation:</a:t>
            </a:r>
          </a:p>
        </p:txBody>
      </p:sp>
      <p:sp>
        <p:nvSpPr>
          <p:cNvPr id="11" name="TextBox 10">
            <a:extLst>
              <a:ext uri="{FF2B5EF4-FFF2-40B4-BE49-F238E27FC236}">
                <a16:creationId xmlns:a16="http://schemas.microsoft.com/office/drawing/2014/main" id="{36ADEFD3-0D40-4DF9-B74B-9A190908458F}"/>
              </a:ext>
            </a:extLst>
          </p:cNvPr>
          <p:cNvSpPr txBox="1"/>
          <p:nvPr/>
        </p:nvSpPr>
        <p:spPr>
          <a:xfrm>
            <a:off x="5763237" y="3324238"/>
            <a:ext cx="6094602" cy="276999"/>
          </a:xfrm>
          <a:prstGeom prst="rect">
            <a:avLst/>
          </a:prstGeom>
          <a:noFill/>
        </p:spPr>
        <p:txBody>
          <a:bodyPr wrap="square">
            <a:spAutoFit/>
          </a:bodyPr>
          <a:lstStyle/>
          <a:p>
            <a:r>
              <a:rPr lang="en-NZ" sz="1200" dirty="0"/>
              <a:t>optimizer = </a:t>
            </a:r>
            <a:r>
              <a:rPr lang="en-NZ" sz="1200" dirty="0" err="1"/>
              <a:t>keras.optimizers.SGD</a:t>
            </a:r>
            <a:r>
              <a:rPr lang="en-NZ" sz="1200" dirty="0"/>
              <a:t>(</a:t>
            </a:r>
            <a:r>
              <a:rPr lang="en-NZ" sz="1200" dirty="0" err="1"/>
              <a:t>learning_rate</a:t>
            </a:r>
            <a:r>
              <a:rPr lang="en-NZ" sz="1200" dirty="0"/>
              <a:t>=0.001, momentum=0.9)</a:t>
            </a:r>
          </a:p>
        </p:txBody>
      </p:sp>
      <p:sp>
        <p:nvSpPr>
          <p:cNvPr id="13" name="TextBox 12">
            <a:extLst>
              <a:ext uri="{FF2B5EF4-FFF2-40B4-BE49-F238E27FC236}">
                <a16:creationId xmlns:a16="http://schemas.microsoft.com/office/drawing/2014/main" id="{E359A020-C079-4E3B-8B2C-62326649D70B}"/>
              </a:ext>
            </a:extLst>
          </p:cNvPr>
          <p:cNvSpPr txBox="1"/>
          <p:nvPr/>
        </p:nvSpPr>
        <p:spPr>
          <a:xfrm>
            <a:off x="5763237" y="3663278"/>
            <a:ext cx="6094602" cy="276999"/>
          </a:xfrm>
          <a:prstGeom prst="rect">
            <a:avLst/>
          </a:prstGeom>
          <a:noFill/>
        </p:spPr>
        <p:txBody>
          <a:bodyPr wrap="square">
            <a:spAutoFit/>
          </a:bodyPr>
          <a:lstStyle/>
          <a:p>
            <a:r>
              <a:rPr lang="en-NZ" sz="1200" dirty="0"/>
              <a:t>optimizer = </a:t>
            </a:r>
            <a:r>
              <a:rPr lang="en-NZ" sz="1200" dirty="0" err="1"/>
              <a:t>keras.optimizers.SGD</a:t>
            </a:r>
            <a:r>
              <a:rPr lang="en-NZ" sz="1200" dirty="0"/>
              <a:t>(</a:t>
            </a:r>
            <a:r>
              <a:rPr lang="en-NZ" sz="1200" dirty="0" err="1"/>
              <a:t>learning_rate</a:t>
            </a:r>
            <a:r>
              <a:rPr lang="en-NZ" sz="1200" dirty="0"/>
              <a:t>=0.001, momentum=0.9, </a:t>
            </a:r>
            <a:r>
              <a:rPr lang="en-NZ" sz="1200" dirty="0" err="1"/>
              <a:t>nesterov</a:t>
            </a:r>
            <a:r>
              <a:rPr lang="en-NZ" sz="1200" dirty="0"/>
              <a:t>=True)</a:t>
            </a:r>
          </a:p>
        </p:txBody>
      </p:sp>
      <p:sp>
        <p:nvSpPr>
          <p:cNvPr id="15" name="TextBox 14">
            <a:extLst>
              <a:ext uri="{FF2B5EF4-FFF2-40B4-BE49-F238E27FC236}">
                <a16:creationId xmlns:a16="http://schemas.microsoft.com/office/drawing/2014/main" id="{3A956831-0E48-449A-9ACC-EB4A07F45508}"/>
              </a:ext>
            </a:extLst>
          </p:cNvPr>
          <p:cNvSpPr txBox="1"/>
          <p:nvPr/>
        </p:nvSpPr>
        <p:spPr>
          <a:xfrm>
            <a:off x="5763237" y="3984543"/>
            <a:ext cx="6094602" cy="276999"/>
          </a:xfrm>
          <a:prstGeom prst="rect">
            <a:avLst/>
          </a:prstGeom>
          <a:noFill/>
        </p:spPr>
        <p:txBody>
          <a:bodyPr wrap="square">
            <a:spAutoFit/>
          </a:bodyPr>
          <a:lstStyle/>
          <a:p>
            <a:r>
              <a:rPr lang="en-NZ" sz="1200" dirty="0"/>
              <a:t>optimizer = </a:t>
            </a:r>
            <a:r>
              <a:rPr lang="en-NZ" sz="1200" dirty="0" err="1"/>
              <a:t>keras.optimizers.Adagrad</a:t>
            </a:r>
            <a:r>
              <a:rPr lang="en-NZ" sz="1200" dirty="0"/>
              <a:t>(</a:t>
            </a:r>
            <a:r>
              <a:rPr lang="en-NZ" sz="1200" dirty="0" err="1"/>
              <a:t>learning_rate</a:t>
            </a:r>
            <a:r>
              <a:rPr lang="en-NZ" sz="1200" dirty="0"/>
              <a:t>=0.001)</a:t>
            </a:r>
          </a:p>
        </p:txBody>
      </p:sp>
      <p:sp>
        <p:nvSpPr>
          <p:cNvPr id="17" name="TextBox 16">
            <a:extLst>
              <a:ext uri="{FF2B5EF4-FFF2-40B4-BE49-F238E27FC236}">
                <a16:creationId xmlns:a16="http://schemas.microsoft.com/office/drawing/2014/main" id="{6A618D4F-4EBC-4B46-B69F-5C3EEA9AF422}"/>
              </a:ext>
            </a:extLst>
          </p:cNvPr>
          <p:cNvSpPr txBox="1"/>
          <p:nvPr/>
        </p:nvSpPr>
        <p:spPr>
          <a:xfrm>
            <a:off x="5754848" y="4313992"/>
            <a:ext cx="6094602" cy="276999"/>
          </a:xfrm>
          <a:prstGeom prst="rect">
            <a:avLst/>
          </a:prstGeom>
          <a:noFill/>
        </p:spPr>
        <p:txBody>
          <a:bodyPr wrap="square">
            <a:spAutoFit/>
          </a:bodyPr>
          <a:lstStyle/>
          <a:p>
            <a:r>
              <a:rPr lang="en-NZ" sz="1200" dirty="0"/>
              <a:t>optimizer = </a:t>
            </a:r>
            <a:r>
              <a:rPr lang="en-NZ" sz="1200" dirty="0" err="1"/>
              <a:t>keras.optimizers.RMSprop</a:t>
            </a:r>
            <a:r>
              <a:rPr lang="en-NZ" sz="1200" dirty="0"/>
              <a:t>(</a:t>
            </a:r>
            <a:r>
              <a:rPr lang="en-NZ" sz="1200" dirty="0" err="1"/>
              <a:t>learning_rate</a:t>
            </a:r>
            <a:r>
              <a:rPr lang="en-NZ" sz="1200" dirty="0"/>
              <a:t>=0.001, rho=0.9)</a:t>
            </a:r>
          </a:p>
        </p:txBody>
      </p:sp>
      <p:sp>
        <p:nvSpPr>
          <p:cNvPr id="19" name="TextBox 18">
            <a:extLst>
              <a:ext uri="{FF2B5EF4-FFF2-40B4-BE49-F238E27FC236}">
                <a16:creationId xmlns:a16="http://schemas.microsoft.com/office/drawing/2014/main" id="{DFD46DCF-2113-4510-9836-71203EDD1325}"/>
              </a:ext>
            </a:extLst>
          </p:cNvPr>
          <p:cNvSpPr txBox="1"/>
          <p:nvPr/>
        </p:nvSpPr>
        <p:spPr>
          <a:xfrm>
            <a:off x="5746459" y="4651645"/>
            <a:ext cx="6111380" cy="276999"/>
          </a:xfrm>
          <a:prstGeom prst="rect">
            <a:avLst/>
          </a:prstGeom>
          <a:noFill/>
        </p:spPr>
        <p:txBody>
          <a:bodyPr wrap="square">
            <a:spAutoFit/>
          </a:bodyPr>
          <a:lstStyle/>
          <a:p>
            <a:r>
              <a:rPr lang="en-NZ" sz="1200" dirty="0"/>
              <a:t>optimizer = </a:t>
            </a:r>
            <a:r>
              <a:rPr lang="en-NZ" sz="1200" dirty="0" err="1"/>
              <a:t>keras.optimizers.Adam</a:t>
            </a:r>
            <a:r>
              <a:rPr lang="en-NZ" sz="1200" dirty="0"/>
              <a:t>(</a:t>
            </a:r>
            <a:r>
              <a:rPr lang="en-NZ" sz="1200" dirty="0" err="1"/>
              <a:t>learning_rate</a:t>
            </a:r>
            <a:r>
              <a:rPr lang="en-NZ" sz="1200" dirty="0"/>
              <a:t>=0.001, beta_1=0.9, beta_2=0.999)</a:t>
            </a:r>
          </a:p>
        </p:txBody>
      </p:sp>
      <p:sp>
        <p:nvSpPr>
          <p:cNvPr id="21" name="TextBox 20">
            <a:extLst>
              <a:ext uri="{FF2B5EF4-FFF2-40B4-BE49-F238E27FC236}">
                <a16:creationId xmlns:a16="http://schemas.microsoft.com/office/drawing/2014/main" id="{BD6C2F75-81D6-45B2-A98E-A1D549295BF4}"/>
              </a:ext>
            </a:extLst>
          </p:cNvPr>
          <p:cNvSpPr txBox="1"/>
          <p:nvPr/>
        </p:nvSpPr>
        <p:spPr>
          <a:xfrm>
            <a:off x="5746459" y="4941063"/>
            <a:ext cx="6094602" cy="276999"/>
          </a:xfrm>
          <a:prstGeom prst="rect">
            <a:avLst/>
          </a:prstGeom>
          <a:noFill/>
        </p:spPr>
        <p:txBody>
          <a:bodyPr wrap="square">
            <a:spAutoFit/>
          </a:bodyPr>
          <a:lstStyle/>
          <a:p>
            <a:r>
              <a:rPr lang="en-NZ" sz="1200" dirty="0"/>
              <a:t>optimizer = </a:t>
            </a:r>
            <a:r>
              <a:rPr lang="en-NZ" sz="1200" dirty="0" err="1"/>
              <a:t>keras.optimizers.Nadam</a:t>
            </a:r>
            <a:r>
              <a:rPr lang="en-NZ" sz="1200" dirty="0"/>
              <a:t>(</a:t>
            </a:r>
            <a:r>
              <a:rPr lang="en-NZ" sz="1200" dirty="0" err="1"/>
              <a:t>learning_rate</a:t>
            </a:r>
            <a:r>
              <a:rPr lang="en-NZ" sz="1200" dirty="0"/>
              <a:t>=0.001, beta_1=0.9, beta_2=0.999)</a:t>
            </a:r>
          </a:p>
        </p:txBody>
      </p:sp>
      <p:sp>
        <p:nvSpPr>
          <p:cNvPr id="23" name="TextBox 22">
            <a:extLst>
              <a:ext uri="{FF2B5EF4-FFF2-40B4-BE49-F238E27FC236}">
                <a16:creationId xmlns:a16="http://schemas.microsoft.com/office/drawing/2014/main" id="{A7EBFCD9-BF8B-4C50-8E4E-CC90A30BE768}"/>
              </a:ext>
            </a:extLst>
          </p:cNvPr>
          <p:cNvSpPr txBox="1"/>
          <p:nvPr/>
        </p:nvSpPr>
        <p:spPr>
          <a:xfrm>
            <a:off x="5763237" y="5272506"/>
            <a:ext cx="6094602" cy="276999"/>
          </a:xfrm>
          <a:prstGeom prst="rect">
            <a:avLst/>
          </a:prstGeom>
          <a:noFill/>
        </p:spPr>
        <p:txBody>
          <a:bodyPr wrap="square">
            <a:spAutoFit/>
          </a:bodyPr>
          <a:lstStyle/>
          <a:p>
            <a:r>
              <a:rPr lang="en-NZ" sz="1200" dirty="0"/>
              <a:t>optimizer = </a:t>
            </a:r>
            <a:r>
              <a:rPr lang="en-NZ" sz="1200" dirty="0" err="1"/>
              <a:t>keras.optimizers.Adamax</a:t>
            </a:r>
            <a:r>
              <a:rPr lang="en-NZ" sz="1200" dirty="0"/>
              <a:t>(</a:t>
            </a:r>
            <a:r>
              <a:rPr lang="en-NZ" sz="1200" dirty="0" err="1"/>
              <a:t>learning_rate</a:t>
            </a:r>
            <a:r>
              <a:rPr lang="en-NZ" sz="1200" dirty="0"/>
              <a:t>=0.001, beta_1=0.9, beta_2=0.999)</a:t>
            </a:r>
          </a:p>
        </p:txBody>
      </p:sp>
    </p:spTree>
    <p:extLst>
      <p:ext uri="{BB962C8B-B14F-4D97-AF65-F5344CB8AC3E}">
        <p14:creationId xmlns:p14="http://schemas.microsoft.com/office/powerpoint/2010/main" val="15961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p:txBody>
          <a:bodyPr/>
          <a:lstStyle/>
          <a:p>
            <a:r>
              <a:rPr lang="en-GB" dirty="0"/>
              <a:t>DNN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21</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Implement DNN in Python  </a:t>
            </a:r>
          </a:p>
        </p:txBody>
      </p:sp>
      <p:grpSp>
        <p:nvGrpSpPr>
          <p:cNvPr id="9" name="Group 8">
            <a:extLst>
              <a:ext uri="{FF2B5EF4-FFF2-40B4-BE49-F238E27FC236}">
                <a16:creationId xmlns:a16="http://schemas.microsoft.com/office/drawing/2014/main" id="{7AEF54F7-87C3-425F-8BE7-D8B7941FBCFE}"/>
              </a:ext>
            </a:extLst>
          </p:cNvPr>
          <p:cNvGrpSpPr>
            <a:grpSpLocks noChangeAspect="1"/>
          </p:cNvGrpSpPr>
          <p:nvPr/>
        </p:nvGrpSpPr>
        <p:grpSpPr>
          <a:xfrm>
            <a:off x="3686185" y="4567406"/>
            <a:ext cx="4433069" cy="1000676"/>
            <a:chOff x="2636730" y="4347438"/>
            <a:chExt cx="6874193" cy="1551710"/>
          </a:xfrm>
        </p:grpSpPr>
        <p:pic>
          <p:nvPicPr>
            <p:cNvPr id="11" name="Picture 10" descr="Logo, icon&#10;&#10;Description automatically generated">
              <a:extLst>
                <a:ext uri="{FF2B5EF4-FFF2-40B4-BE49-F238E27FC236}">
                  <a16:creationId xmlns:a16="http://schemas.microsoft.com/office/drawing/2014/main" id="{EA593E96-4CFA-4F26-891A-365E38DF7C04}"/>
                </a:ext>
              </a:extLst>
            </p:cNvPr>
            <p:cNvPicPr>
              <a:picLocks noChangeAspect="1"/>
            </p:cNvPicPr>
            <p:nvPr/>
          </p:nvPicPr>
          <p:blipFill rotWithShape="1">
            <a:blip r:embed="rId3"/>
            <a:srcRect l="33756" t="15496" r="30989" b="9022"/>
            <a:stretch/>
          </p:blipFill>
          <p:spPr>
            <a:xfrm>
              <a:off x="8468223" y="4569112"/>
              <a:ext cx="1042700" cy="1108362"/>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991BD9CF-EFB8-4243-969B-20CC9D2E0AD1}"/>
                </a:ext>
              </a:extLst>
            </p:cNvPr>
            <p:cNvPicPr>
              <a:picLocks noChangeAspect="1"/>
            </p:cNvPicPr>
            <p:nvPr/>
          </p:nvPicPr>
          <p:blipFill rotWithShape="1">
            <a:blip r:embed="rId4"/>
            <a:srcRect l="67190" t="14786" r="1021" b="30904"/>
            <a:stretch/>
          </p:blipFill>
          <p:spPr>
            <a:xfrm>
              <a:off x="6432138" y="4347438"/>
              <a:ext cx="1634837" cy="155171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522C0348-123A-40C3-9591-53565D76CE64}"/>
                </a:ext>
              </a:extLst>
            </p:cNvPr>
            <p:cNvPicPr>
              <a:picLocks noChangeAspect="1"/>
            </p:cNvPicPr>
            <p:nvPr/>
          </p:nvPicPr>
          <p:blipFill rotWithShape="1">
            <a:blip r:embed="rId4"/>
            <a:srcRect l="3214" t="14333" r="63157" b="31356"/>
            <a:stretch/>
          </p:blipFill>
          <p:spPr>
            <a:xfrm>
              <a:off x="4573481" y="4347438"/>
              <a:ext cx="1729454" cy="1551710"/>
            </a:xfrm>
            <a:prstGeom prst="rect">
              <a:avLst/>
            </a:prstGeom>
          </p:spPr>
        </p:pic>
        <p:pic>
          <p:nvPicPr>
            <p:cNvPr id="16" name="Picture 15" descr="A picture containing circle&#10;&#10;Description automatically generated">
              <a:extLst>
                <a:ext uri="{FF2B5EF4-FFF2-40B4-BE49-F238E27FC236}">
                  <a16:creationId xmlns:a16="http://schemas.microsoft.com/office/drawing/2014/main" id="{8084A065-7496-4149-AE85-FC793DB1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34827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DNN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33733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Building an Image Classifier Using DNN for Fashion MNIST.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Let's start by loading the fashion MNIST dataset.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Choose 5000 samples from the training set as your validation set, then scale the input features in range of 0 to 1. </a:t>
            </a:r>
          </a:p>
        </p:txBody>
      </p:sp>
      <p:sp>
        <p:nvSpPr>
          <p:cNvPr id="8" name="TextBox 7">
            <a:extLst>
              <a:ext uri="{FF2B5EF4-FFF2-40B4-BE49-F238E27FC236}">
                <a16:creationId xmlns:a16="http://schemas.microsoft.com/office/drawing/2014/main" id="{55845A0C-A64F-4BE8-90DE-01C0D362A799}"/>
              </a:ext>
            </a:extLst>
          </p:cNvPr>
          <p:cNvSpPr txBox="1"/>
          <p:nvPr/>
        </p:nvSpPr>
        <p:spPr>
          <a:xfrm>
            <a:off x="5209982" y="3237717"/>
            <a:ext cx="5945698" cy="954107"/>
          </a:xfrm>
          <a:prstGeom prst="rect">
            <a:avLst/>
          </a:prstGeom>
          <a:noFill/>
        </p:spPr>
        <p:txBody>
          <a:bodyPr wrap="square">
            <a:spAutoFit/>
          </a:bodyPr>
          <a:lstStyle/>
          <a:p>
            <a:r>
              <a:rPr lang="en-NZ" sz="1400" dirty="0"/>
              <a:t>import </a:t>
            </a:r>
            <a:r>
              <a:rPr lang="en-NZ" sz="1400" dirty="0" err="1"/>
              <a:t>tensorflow</a:t>
            </a:r>
            <a:r>
              <a:rPr lang="en-NZ" sz="1400" dirty="0"/>
              <a:t> as </a:t>
            </a:r>
            <a:r>
              <a:rPr lang="en-NZ" sz="1400" dirty="0" err="1"/>
              <a:t>tf</a:t>
            </a:r>
            <a:endParaRPr lang="en-NZ" sz="1400" dirty="0"/>
          </a:p>
          <a:p>
            <a:r>
              <a:rPr lang="en-NZ" sz="1400" dirty="0"/>
              <a:t>from </a:t>
            </a:r>
            <a:r>
              <a:rPr lang="en-NZ" sz="1400" dirty="0" err="1"/>
              <a:t>tensorflow</a:t>
            </a:r>
            <a:r>
              <a:rPr lang="en-NZ" sz="1400" dirty="0"/>
              <a:t> import </a:t>
            </a:r>
            <a:r>
              <a:rPr lang="en-NZ" sz="1400" dirty="0" err="1"/>
              <a:t>keras</a:t>
            </a:r>
            <a:endParaRPr lang="en-NZ" sz="1400" dirty="0"/>
          </a:p>
          <a:p>
            <a:r>
              <a:rPr lang="en-NZ" sz="1400" dirty="0" err="1"/>
              <a:t>fashion_mnist</a:t>
            </a:r>
            <a:r>
              <a:rPr lang="en-NZ" sz="1400" dirty="0"/>
              <a:t> = </a:t>
            </a:r>
            <a:r>
              <a:rPr lang="en-NZ" sz="1400" dirty="0" err="1"/>
              <a:t>keras.datasets.fashion_mnist</a:t>
            </a:r>
            <a:endParaRPr lang="en-NZ" sz="1400" dirty="0"/>
          </a:p>
          <a:p>
            <a:r>
              <a:rPr lang="en-NZ" sz="1400" dirty="0"/>
              <a:t>(</a:t>
            </a:r>
            <a:r>
              <a:rPr lang="en-NZ" sz="1400" dirty="0" err="1"/>
              <a:t>X_train_full</a:t>
            </a:r>
            <a:r>
              <a:rPr lang="en-NZ" sz="1400" dirty="0"/>
              <a:t>, </a:t>
            </a:r>
            <a:r>
              <a:rPr lang="en-NZ" sz="1400" dirty="0" err="1"/>
              <a:t>y_train_full</a:t>
            </a:r>
            <a:r>
              <a:rPr lang="en-NZ" sz="1400" dirty="0"/>
              <a:t>), (</a:t>
            </a:r>
            <a:r>
              <a:rPr lang="en-NZ" sz="1400" dirty="0" err="1"/>
              <a:t>X_test</a:t>
            </a:r>
            <a:r>
              <a:rPr lang="en-NZ" sz="1400" dirty="0"/>
              <a:t>, </a:t>
            </a:r>
            <a:r>
              <a:rPr lang="en-NZ" sz="1400" dirty="0" err="1"/>
              <a:t>y_test</a:t>
            </a:r>
            <a:r>
              <a:rPr lang="en-NZ" sz="1400" dirty="0"/>
              <a:t>) = </a:t>
            </a:r>
            <a:r>
              <a:rPr lang="en-NZ" sz="1400" dirty="0" err="1"/>
              <a:t>fashion_mnist.load_data</a:t>
            </a:r>
            <a:r>
              <a:rPr lang="en-NZ" sz="1400" dirty="0"/>
              <a:t>()</a:t>
            </a:r>
          </a:p>
        </p:txBody>
      </p:sp>
      <p:sp>
        <p:nvSpPr>
          <p:cNvPr id="9" name="TextBox 8">
            <a:extLst>
              <a:ext uri="{FF2B5EF4-FFF2-40B4-BE49-F238E27FC236}">
                <a16:creationId xmlns:a16="http://schemas.microsoft.com/office/drawing/2014/main" id="{81B81CC4-0AE5-4B9F-B216-53A235E81757}"/>
              </a:ext>
            </a:extLst>
          </p:cNvPr>
          <p:cNvSpPr txBox="1"/>
          <p:nvPr/>
        </p:nvSpPr>
        <p:spPr>
          <a:xfrm>
            <a:off x="5209982" y="4956473"/>
            <a:ext cx="5945698" cy="738664"/>
          </a:xfrm>
          <a:prstGeom prst="rect">
            <a:avLst/>
          </a:prstGeom>
          <a:noFill/>
        </p:spPr>
        <p:txBody>
          <a:bodyPr wrap="square">
            <a:spAutoFit/>
          </a:bodyPr>
          <a:lstStyle/>
          <a:p>
            <a:r>
              <a:rPr lang="en-NZ" sz="1400" dirty="0" err="1"/>
              <a:t>X_valid</a:t>
            </a:r>
            <a:r>
              <a:rPr lang="en-NZ" sz="1400" dirty="0"/>
              <a:t>, </a:t>
            </a:r>
            <a:r>
              <a:rPr lang="en-NZ" sz="1400" dirty="0" err="1"/>
              <a:t>X_train</a:t>
            </a:r>
            <a:r>
              <a:rPr lang="en-NZ" sz="1400" dirty="0"/>
              <a:t> = </a:t>
            </a:r>
            <a:r>
              <a:rPr lang="en-NZ" sz="1400" dirty="0" err="1"/>
              <a:t>X_train_full</a:t>
            </a:r>
            <a:r>
              <a:rPr lang="en-NZ" sz="1400" dirty="0"/>
              <a:t>[:5000] / 255., </a:t>
            </a:r>
            <a:r>
              <a:rPr lang="en-NZ" sz="1400" dirty="0" err="1"/>
              <a:t>X_train_full</a:t>
            </a:r>
            <a:r>
              <a:rPr lang="en-NZ" sz="1400" dirty="0"/>
              <a:t>[5000:] / 255.</a:t>
            </a:r>
          </a:p>
          <a:p>
            <a:r>
              <a:rPr lang="en-NZ" sz="1400" dirty="0" err="1"/>
              <a:t>y_valid</a:t>
            </a:r>
            <a:r>
              <a:rPr lang="en-NZ" sz="1400" dirty="0"/>
              <a:t>, </a:t>
            </a:r>
            <a:r>
              <a:rPr lang="en-NZ" sz="1400" dirty="0" err="1"/>
              <a:t>y_train</a:t>
            </a:r>
            <a:r>
              <a:rPr lang="en-NZ" sz="1400" dirty="0"/>
              <a:t> = </a:t>
            </a:r>
            <a:r>
              <a:rPr lang="en-NZ" sz="1400" dirty="0" err="1"/>
              <a:t>y_train_full</a:t>
            </a:r>
            <a:r>
              <a:rPr lang="en-NZ" sz="1400" dirty="0"/>
              <a:t>[:5000], </a:t>
            </a:r>
            <a:r>
              <a:rPr lang="en-NZ" sz="1400" dirty="0" err="1"/>
              <a:t>y_train_full</a:t>
            </a:r>
            <a:r>
              <a:rPr lang="en-NZ" sz="1400" dirty="0"/>
              <a:t>[5000:]</a:t>
            </a:r>
          </a:p>
          <a:p>
            <a:r>
              <a:rPr lang="en-NZ" sz="1400" dirty="0" err="1"/>
              <a:t>X_test</a:t>
            </a:r>
            <a:r>
              <a:rPr lang="en-NZ" sz="1400" dirty="0"/>
              <a:t> = </a:t>
            </a:r>
            <a:r>
              <a:rPr lang="en-NZ" sz="1400" dirty="0" err="1"/>
              <a:t>X_test</a:t>
            </a:r>
            <a:r>
              <a:rPr lang="en-NZ" sz="1400" dirty="0"/>
              <a:t> / 255.</a:t>
            </a:r>
          </a:p>
        </p:txBody>
      </p:sp>
    </p:spTree>
    <p:extLst>
      <p:ext uri="{BB962C8B-B14F-4D97-AF65-F5344CB8AC3E}">
        <p14:creationId xmlns:p14="http://schemas.microsoft.com/office/powerpoint/2010/main" val="685725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DNN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Build a DNN with 6 hidden layers of 100 neurons each.</a:t>
            </a:r>
          </a:p>
          <a:p>
            <a:pPr marL="800100" lvl="1" indent="-342900">
              <a:lnSpc>
                <a:spcPct val="150000"/>
              </a:lnSpc>
              <a:buFont typeface="Arial" panose="020B0604020202020204" pitchFamily="34" charset="0"/>
              <a:buChar char="•"/>
            </a:pPr>
            <a:r>
              <a:rPr lang="en-GB" dirty="0"/>
              <a:t>Use </a:t>
            </a:r>
            <a:r>
              <a:rPr lang="en-GB" b="1" dirty="0"/>
              <a:t>He</a:t>
            </a:r>
            <a:r>
              <a:rPr lang="en-GB" dirty="0"/>
              <a:t> initialization, the </a:t>
            </a:r>
            <a:r>
              <a:rPr lang="en-GB" b="1" dirty="0"/>
              <a:t>ELU</a:t>
            </a:r>
            <a:r>
              <a:rPr lang="en-GB" dirty="0"/>
              <a:t> activation function and </a:t>
            </a:r>
            <a:r>
              <a:rPr lang="en-GB" b="1" dirty="0"/>
              <a:t>batch normalization</a:t>
            </a:r>
            <a:r>
              <a:rPr lang="en-GB" dirty="0"/>
              <a:t>,  </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82576D4E-CFC8-4F55-BE1D-EBDF14063DEC}"/>
              </a:ext>
            </a:extLst>
          </p:cNvPr>
          <p:cNvSpPr txBox="1"/>
          <p:nvPr/>
        </p:nvSpPr>
        <p:spPr>
          <a:xfrm>
            <a:off x="1777754" y="2593043"/>
            <a:ext cx="6094520" cy="3808735"/>
          </a:xfrm>
          <a:prstGeom prst="rect">
            <a:avLst/>
          </a:prstGeom>
          <a:noFill/>
        </p:spPr>
        <p:txBody>
          <a:bodyPr wrap="square">
            <a:spAutoFit/>
          </a:bodyPr>
          <a:lstStyle/>
          <a:p>
            <a:r>
              <a:rPr lang="en-NZ" sz="1050" dirty="0"/>
              <a:t>model = </a:t>
            </a:r>
            <a:r>
              <a:rPr lang="en-NZ" sz="1050" dirty="0" err="1"/>
              <a:t>keras.models.Sequential</a:t>
            </a:r>
            <a:r>
              <a:rPr lang="en-NZ" sz="1050" dirty="0"/>
              <a:t>()</a:t>
            </a:r>
          </a:p>
          <a:p>
            <a:r>
              <a:rPr lang="en-NZ" sz="1050" dirty="0"/>
              <a:t>#Input Layer</a:t>
            </a:r>
          </a:p>
          <a:p>
            <a:r>
              <a:rPr lang="en-NZ" sz="1050" dirty="0" err="1"/>
              <a:t>model.add</a:t>
            </a:r>
            <a:r>
              <a:rPr lang="en-NZ" sz="1050" dirty="0"/>
              <a:t>(</a:t>
            </a:r>
            <a:r>
              <a:rPr lang="en-NZ" sz="1050" dirty="0" err="1"/>
              <a:t>keras.layers.Flatten</a:t>
            </a:r>
            <a:r>
              <a:rPr lang="en-NZ" sz="1050" dirty="0"/>
              <a:t>(</a:t>
            </a:r>
            <a:r>
              <a:rPr lang="en-NZ" sz="1050" dirty="0" err="1"/>
              <a:t>input_shape</a:t>
            </a:r>
            <a:r>
              <a:rPr lang="en-NZ" sz="1050" dirty="0"/>
              <a:t>=[28, 28]))</a:t>
            </a:r>
          </a:p>
          <a:p>
            <a:r>
              <a:rPr lang="en-NZ" sz="1050" dirty="0"/>
              <a:t>#hidden1</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#hidden2</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#hidden3</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#hidden4</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#hidden5</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#hidden6</a:t>
            </a:r>
          </a:p>
          <a:p>
            <a:r>
              <a:rPr lang="en-NZ" sz="1050" dirty="0" err="1"/>
              <a:t>model.add</a:t>
            </a:r>
            <a:r>
              <a:rPr lang="en-NZ" sz="1050" dirty="0"/>
              <a:t>(</a:t>
            </a:r>
            <a:r>
              <a:rPr lang="en-NZ" sz="1050" dirty="0" err="1"/>
              <a:t>keras.layers.BatchNormalization</a:t>
            </a:r>
            <a:r>
              <a:rPr lang="en-NZ" sz="1050" dirty="0"/>
              <a:t>())</a:t>
            </a:r>
          </a:p>
          <a:p>
            <a:r>
              <a:rPr lang="en-NZ" sz="1050" dirty="0" err="1"/>
              <a:t>model.add</a:t>
            </a:r>
            <a:r>
              <a:rPr lang="en-NZ" sz="1050" dirty="0"/>
              <a:t>(</a:t>
            </a:r>
            <a:r>
              <a:rPr lang="en-NZ" sz="1050" dirty="0" err="1"/>
              <a:t>keras.layers.Dense</a:t>
            </a:r>
            <a:r>
              <a:rPr lang="en-NZ" sz="1050" dirty="0"/>
              <a:t>(100, activation="</a:t>
            </a:r>
            <a:r>
              <a:rPr lang="en-NZ" sz="1050" dirty="0" err="1"/>
              <a:t>elu</a:t>
            </a:r>
            <a:r>
              <a:rPr lang="en-NZ" sz="1050" dirty="0"/>
              <a:t>", </a:t>
            </a:r>
            <a:r>
              <a:rPr lang="en-NZ" sz="1050" dirty="0" err="1"/>
              <a:t>kernel_initializer</a:t>
            </a:r>
            <a:r>
              <a:rPr lang="en-NZ" sz="1050" dirty="0"/>
              <a:t>="</a:t>
            </a:r>
            <a:r>
              <a:rPr lang="en-NZ" sz="1050" dirty="0" err="1"/>
              <a:t>he_normal</a:t>
            </a:r>
            <a:r>
              <a:rPr lang="en-NZ" sz="1050" dirty="0"/>
              <a:t>"))</a:t>
            </a:r>
          </a:p>
          <a:p>
            <a:r>
              <a:rPr lang="en-NZ" sz="1050" dirty="0"/>
              <a:t>#output layer</a:t>
            </a:r>
          </a:p>
          <a:p>
            <a:r>
              <a:rPr lang="en-NZ" sz="1050" dirty="0" err="1"/>
              <a:t>model.add</a:t>
            </a:r>
            <a:r>
              <a:rPr lang="en-NZ" sz="1050" dirty="0"/>
              <a:t>(</a:t>
            </a:r>
            <a:r>
              <a:rPr lang="en-NZ" sz="1050" dirty="0" err="1"/>
              <a:t>keras.layers.Dense</a:t>
            </a:r>
            <a:r>
              <a:rPr lang="en-NZ" sz="1050" dirty="0"/>
              <a:t>(10, activation="softmax"))</a:t>
            </a:r>
          </a:p>
        </p:txBody>
      </p:sp>
    </p:spTree>
    <p:extLst>
      <p:ext uri="{BB962C8B-B14F-4D97-AF65-F5344CB8AC3E}">
        <p14:creationId xmlns:p14="http://schemas.microsoft.com/office/powerpoint/2010/main" val="58237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DNN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Summarise the Model</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Compile the model using </a:t>
            </a:r>
            <a:r>
              <a:rPr lang="en-GB" b="1" dirty="0" err="1"/>
              <a:t>sparse_categorical_crossentropy</a:t>
            </a:r>
            <a:r>
              <a:rPr lang="en-GB" dirty="0"/>
              <a:t>, </a:t>
            </a:r>
            <a:r>
              <a:rPr lang="en-GB" b="1" dirty="0" err="1"/>
              <a:t>Nadam</a:t>
            </a:r>
            <a:r>
              <a:rPr lang="en-GB" dirty="0"/>
              <a:t> optimizer and </a:t>
            </a:r>
            <a:r>
              <a:rPr lang="en-GB" b="1" dirty="0"/>
              <a:t>accuracy</a:t>
            </a:r>
            <a:r>
              <a:rPr lang="en-GB" dirty="0"/>
              <a:t> metric.</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Fit the model with the training set. Choose your number of epochs. Add validation set.</a:t>
            </a:r>
          </a:p>
          <a:p>
            <a:pPr marL="342900" indent="-342900">
              <a:lnSpc>
                <a:spcPct val="150000"/>
              </a:lnSpc>
              <a:buFont typeface="Arial" panose="020B0604020202020204" pitchFamily="34" charset="0"/>
              <a:buChar char="•"/>
            </a:pPr>
            <a:endParaRPr lang="en-GB" dirty="0"/>
          </a:p>
          <a:p>
            <a:pPr lvl="1">
              <a:lnSpc>
                <a:spcPct val="150000"/>
              </a:lnSpc>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317D1170-9BE8-4F5F-A342-EC59D8BDF7D1}"/>
              </a:ext>
            </a:extLst>
          </p:cNvPr>
          <p:cNvSpPr txBox="1"/>
          <p:nvPr/>
        </p:nvSpPr>
        <p:spPr>
          <a:xfrm>
            <a:off x="5266785" y="5120640"/>
            <a:ext cx="5945698" cy="523220"/>
          </a:xfrm>
          <a:prstGeom prst="rect">
            <a:avLst/>
          </a:prstGeom>
          <a:noFill/>
        </p:spPr>
        <p:txBody>
          <a:bodyPr wrap="square">
            <a:spAutoFit/>
          </a:bodyPr>
          <a:lstStyle/>
          <a:p>
            <a:r>
              <a:rPr lang="en-NZ" sz="1400" dirty="0"/>
              <a:t>history = </a:t>
            </a:r>
            <a:r>
              <a:rPr lang="en-NZ" sz="1400" dirty="0" err="1"/>
              <a:t>model.fit</a:t>
            </a:r>
            <a:r>
              <a:rPr lang="en-NZ" sz="1400" dirty="0"/>
              <a:t>(</a:t>
            </a:r>
            <a:r>
              <a:rPr lang="en-NZ" sz="1400" dirty="0" err="1"/>
              <a:t>X_train</a:t>
            </a:r>
            <a:r>
              <a:rPr lang="en-NZ" sz="1400" dirty="0"/>
              <a:t>, </a:t>
            </a:r>
            <a:r>
              <a:rPr lang="en-NZ" sz="1400" dirty="0" err="1"/>
              <a:t>y_train</a:t>
            </a:r>
            <a:r>
              <a:rPr lang="en-NZ" sz="1400" dirty="0"/>
              <a:t>, epochs=30,</a:t>
            </a:r>
          </a:p>
          <a:p>
            <a:r>
              <a:rPr lang="en-NZ" sz="1400" dirty="0"/>
              <a:t>                    </a:t>
            </a:r>
            <a:r>
              <a:rPr lang="en-NZ" sz="1400" dirty="0" err="1"/>
              <a:t>validation_data</a:t>
            </a:r>
            <a:r>
              <a:rPr lang="en-NZ" sz="1400" dirty="0"/>
              <a:t>=(</a:t>
            </a:r>
            <a:r>
              <a:rPr lang="en-NZ" sz="1400" dirty="0" err="1"/>
              <a:t>X_valid</a:t>
            </a:r>
            <a:r>
              <a:rPr lang="en-NZ" sz="1400" dirty="0"/>
              <a:t>, </a:t>
            </a:r>
            <a:r>
              <a:rPr lang="en-NZ" sz="1400" dirty="0" err="1"/>
              <a:t>y_valid</a:t>
            </a:r>
            <a:r>
              <a:rPr lang="en-NZ" sz="1400" dirty="0"/>
              <a:t>))</a:t>
            </a:r>
          </a:p>
        </p:txBody>
      </p:sp>
      <p:sp>
        <p:nvSpPr>
          <p:cNvPr id="9" name="TextBox 8">
            <a:extLst>
              <a:ext uri="{FF2B5EF4-FFF2-40B4-BE49-F238E27FC236}">
                <a16:creationId xmlns:a16="http://schemas.microsoft.com/office/drawing/2014/main" id="{5FD0A9C2-0E28-4107-9445-C6BFEA11EF29}"/>
              </a:ext>
            </a:extLst>
          </p:cNvPr>
          <p:cNvSpPr txBox="1"/>
          <p:nvPr/>
        </p:nvSpPr>
        <p:spPr>
          <a:xfrm>
            <a:off x="5312328" y="3289748"/>
            <a:ext cx="5945698" cy="738664"/>
          </a:xfrm>
          <a:prstGeom prst="rect">
            <a:avLst/>
          </a:prstGeom>
          <a:noFill/>
        </p:spPr>
        <p:txBody>
          <a:bodyPr wrap="square">
            <a:spAutoFit/>
          </a:bodyPr>
          <a:lstStyle/>
          <a:p>
            <a:r>
              <a:rPr lang="en-NZ" sz="1400" dirty="0" err="1"/>
              <a:t>model.compile</a:t>
            </a:r>
            <a:r>
              <a:rPr lang="en-NZ" sz="1400" dirty="0"/>
              <a:t>(loss="</a:t>
            </a:r>
            <a:r>
              <a:rPr lang="en-NZ" sz="1400" dirty="0" err="1"/>
              <a:t>sparse_categorical_crossentropy</a:t>
            </a:r>
            <a:r>
              <a:rPr lang="en-NZ" sz="1400" dirty="0"/>
              <a:t>",</a:t>
            </a:r>
          </a:p>
          <a:p>
            <a:r>
              <a:rPr lang="en-NZ" sz="1400" dirty="0"/>
              <a:t>              optimizer="</a:t>
            </a:r>
            <a:r>
              <a:rPr lang="en-NZ" sz="1400" dirty="0" err="1"/>
              <a:t>nadam</a:t>
            </a:r>
            <a:r>
              <a:rPr lang="en-NZ" sz="1400" dirty="0"/>
              <a:t>",</a:t>
            </a:r>
          </a:p>
          <a:p>
            <a:r>
              <a:rPr lang="en-NZ" sz="1400" dirty="0"/>
              <a:t>              metrics=["accuracy"])</a:t>
            </a:r>
          </a:p>
        </p:txBody>
      </p:sp>
    </p:spTree>
    <p:extLst>
      <p:ext uri="{BB962C8B-B14F-4D97-AF65-F5344CB8AC3E}">
        <p14:creationId xmlns:p14="http://schemas.microsoft.com/office/powerpoint/2010/main" val="296674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DNN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Plot the </a:t>
            </a:r>
            <a:r>
              <a:rPr lang="en-GB" dirty="0">
                <a:latin typeface="-apple-system"/>
              </a:rPr>
              <a:t>learning curves:</a:t>
            </a:r>
          </a:p>
          <a:p>
            <a:pPr marL="342900" indent="-342900">
              <a:lnSpc>
                <a:spcPct val="150000"/>
              </a:lnSpc>
              <a:buFont typeface="Arial" panose="020B0604020202020204" pitchFamily="34" charset="0"/>
              <a:buChar char="•"/>
            </a:pPr>
            <a:endParaRPr lang="en-GB" dirty="0">
              <a:latin typeface="-apple-system"/>
            </a:endParaRPr>
          </a:p>
          <a:p>
            <a:pPr>
              <a:lnSpc>
                <a:spcPct val="150000"/>
              </a:lnSpc>
            </a:pPr>
            <a:endParaRPr lang="en-GB" dirty="0"/>
          </a:p>
          <a:p>
            <a:pPr lvl="1">
              <a:lnSpc>
                <a:spcPct val="150000"/>
              </a:lnSpc>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11" name="TextBox 10">
            <a:extLst>
              <a:ext uri="{FF2B5EF4-FFF2-40B4-BE49-F238E27FC236}">
                <a16:creationId xmlns:a16="http://schemas.microsoft.com/office/drawing/2014/main" id="{067E615F-3448-4C3B-BB53-5156440D007F}"/>
              </a:ext>
            </a:extLst>
          </p:cNvPr>
          <p:cNvSpPr txBox="1"/>
          <p:nvPr/>
        </p:nvSpPr>
        <p:spPr>
          <a:xfrm>
            <a:off x="5312328" y="1889047"/>
            <a:ext cx="5945698" cy="1169551"/>
          </a:xfrm>
          <a:prstGeom prst="rect">
            <a:avLst/>
          </a:prstGeom>
          <a:noFill/>
        </p:spPr>
        <p:txBody>
          <a:bodyPr wrap="square">
            <a:spAutoFit/>
          </a:bodyPr>
          <a:lstStyle/>
          <a:p>
            <a:r>
              <a:rPr lang="en-NZ" sz="1400" dirty="0"/>
              <a:t>import pandas as pd</a:t>
            </a:r>
          </a:p>
          <a:p>
            <a:r>
              <a:rPr lang="en-NZ" sz="1400" dirty="0" err="1"/>
              <a:t>pd.DataFrame</a:t>
            </a:r>
            <a:r>
              <a:rPr lang="en-NZ" sz="1400" dirty="0"/>
              <a:t>(</a:t>
            </a:r>
            <a:r>
              <a:rPr lang="en-NZ" sz="1400" dirty="0" err="1"/>
              <a:t>history.history</a:t>
            </a:r>
            <a:r>
              <a:rPr lang="en-NZ" sz="1400" dirty="0"/>
              <a:t>).plot(</a:t>
            </a:r>
            <a:r>
              <a:rPr lang="en-NZ" sz="1400" dirty="0" err="1"/>
              <a:t>figsize</a:t>
            </a:r>
            <a:r>
              <a:rPr lang="en-NZ" sz="1400" dirty="0"/>
              <a:t>=(8, 5))</a:t>
            </a:r>
          </a:p>
          <a:p>
            <a:r>
              <a:rPr lang="en-NZ" sz="1400" dirty="0" err="1"/>
              <a:t>plt.grid</a:t>
            </a:r>
            <a:r>
              <a:rPr lang="en-NZ" sz="1400" dirty="0"/>
              <a:t>(True)</a:t>
            </a:r>
          </a:p>
          <a:p>
            <a:r>
              <a:rPr lang="en-NZ" sz="1400" dirty="0" err="1"/>
              <a:t>plt.gca</a:t>
            </a:r>
            <a:r>
              <a:rPr lang="en-NZ" sz="1400" dirty="0"/>
              <a:t>().</a:t>
            </a:r>
            <a:r>
              <a:rPr lang="en-NZ" sz="1400" dirty="0" err="1"/>
              <a:t>set_ylim</a:t>
            </a:r>
            <a:r>
              <a:rPr lang="en-NZ" sz="1400" dirty="0"/>
              <a:t>(0, 1)</a:t>
            </a:r>
          </a:p>
          <a:p>
            <a:r>
              <a:rPr lang="en-NZ" sz="1400" dirty="0" err="1"/>
              <a:t>plt.show</a:t>
            </a:r>
            <a:r>
              <a:rPr lang="en-NZ" sz="1400" dirty="0"/>
              <a:t>()</a:t>
            </a:r>
          </a:p>
        </p:txBody>
      </p:sp>
    </p:spTree>
    <p:extLst>
      <p:ext uri="{BB962C8B-B14F-4D97-AF65-F5344CB8AC3E}">
        <p14:creationId xmlns:p14="http://schemas.microsoft.com/office/powerpoint/2010/main" val="52210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dirty="0"/>
              <a:t>Deep Computer Vision Using</a:t>
            </a:r>
            <a:br>
              <a:rPr lang="en-GB" dirty="0"/>
            </a:br>
            <a:r>
              <a:rPr lang="en-GB" dirty="0"/>
              <a:t>Convolutional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544961"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Although IBM’s Deep Blue supercomputer beat the chess world champion Garry Kasparov back in 1996, it wasn’t until fairly recently that computers were able to reliably perform seemingly trivial tasks such as detecting a puppy in a picture or recognizing spoken words. </a:t>
            </a:r>
          </a:p>
          <a:p>
            <a:pPr marL="342900" indent="-342900">
              <a:lnSpc>
                <a:spcPct val="150000"/>
              </a:lnSpc>
              <a:buFont typeface="Arial" panose="020B0604020202020204" pitchFamily="34" charset="0"/>
              <a:buChar char="•"/>
            </a:pPr>
            <a:r>
              <a:rPr lang="en-GB" dirty="0"/>
              <a:t>Why are these tasks so effortless to us humans? </a:t>
            </a:r>
          </a:p>
          <a:p>
            <a:pPr marL="800100" lvl="1" indent="-342900">
              <a:lnSpc>
                <a:spcPct val="150000"/>
              </a:lnSpc>
              <a:buFont typeface="Arial" panose="020B0604020202020204" pitchFamily="34" charset="0"/>
              <a:buChar char="•"/>
            </a:pPr>
            <a:r>
              <a:rPr lang="en-GB" dirty="0"/>
              <a:t>The answer lies in the fact that perception largely takes place outside the realm of our consciousness, within specialized visual, auditory, and other sensory modules in our brains. </a:t>
            </a:r>
          </a:p>
          <a:p>
            <a:pPr marL="342900" indent="-342900">
              <a:lnSpc>
                <a:spcPct val="150000"/>
              </a:lnSpc>
              <a:buFont typeface="Arial" panose="020B0604020202020204" pitchFamily="34" charset="0"/>
              <a:buChar char="•"/>
            </a:pPr>
            <a:r>
              <a:rPr lang="en-GB" dirty="0"/>
              <a:t>By the time sensory information reaches our consciousness, it is already adorned with high-level features; </a:t>
            </a:r>
          </a:p>
          <a:p>
            <a:pPr marL="800100" lvl="1" indent="-342900">
              <a:lnSpc>
                <a:spcPct val="150000"/>
              </a:lnSpc>
              <a:buFont typeface="Arial" panose="020B0604020202020204" pitchFamily="34" charset="0"/>
              <a:buChar char="•"/>
            </a:pPr>
            <a:r>
              <a:rPr lang="en-GB" dirty="0"/>
              <a:t>for example, when you look at a picture of a cute puppy, you cannot choose not to see the puppy, not to notice its cuteness. Nor can you explain how you recognize a cute puppy; it’s just obvious to you. Thus, we cannot trust our subjective experience: perception is not trivial at all, and to understand it we must look at how the sensory modules work</a:t>
            </a:r>
            <a:endParaRPr lang="en-GB" dirty="0">
              <a:latin typeface="-apple-system"/>
            </a:endParaRPr>
          </a:p>
        </p:txBody>
      </p:sp>
    </p:spTree>
    <p:extLst>
      <p:ext uri="{BB962C8B-B14F-4D97-AF65-F5344CB8AC3E}">
        <p14:creationId xmlns:p14="http://schemas.microsoft.com/office/powerpoint/2010/main" val="2235469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dirty="0"/>
              <a:t>Deep Computer Vision Using</a:t>
            </a:r>
            <a:br>
              <a:rPr lang="en-GB" dirty="0"/>
            </a:br>
            <a:r>
              <a:rPr lang="en-GB" dirty="0"/>
              <a:t>Convolutional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544961" cy="42043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Convolutional neural networks (CNNs) emerged from the study of the brain’s visual cortex,</a:t>
            </a:r>
          </a:p>
          <a:p>
            <a:pPr marL="342900" indent="-342900">
              <a:lnSpc>
                <a:spcPct val="150000"/>
              </a:lnSpc>
              <a:buFont typeface="Arial" panose="020B0604020202020204" pitchFamily="34" charset="0"/>
              <a:buChar char="•"/>
            </a:pPr>
            <a:r>
              <a:rPr lang="en-GB" dirty="0"/>
              <a:t>They have been used in image recognition since the 1980s. </a:t>
            </a:r>
          </a:p>
          <a:p>
            <a:pPr marL="342900" indent="-342900">
              <a:lnSpc>
                <a:spcPct val="150000"/>
              </a:lnSpc>
              <a:buFont typeface="Arial" panose="020B0604020202020204" pitchFamily="34" charset="0"/>
              <a:buChar char="•"/>
            </a:pPr>
            <a:r>
              <a:rPr lang="en-GB" dirty="0"/>
              <a:t>In the last </a:t>
            </a:r>
            <a:r>
              <a:rPr lang="en-GB"/>
              <a:t>few decades, </a:t>
            </a:r>
            <a:r>
              <a:rPr lang="en-GB" dirty="0"/>
              <a:t>thanks to the increase in computational power, the amount of available training data, and the tricks for training deep nets, CNNs have managed to achieve superhuman performance on some complex visual tasks. </a:t>
            </a:r>
          </a:p>
          <a:p>
            <a:pPr marL="342900" indent="-342900">
              <a:lnSpc>
                <a:spcPct val="150000"/>
              </a:lnSpc>
              <a:buFont typeface="Arial" panose="020B0604020202020204" pitchFamily="34" charset="0"/>
              <a:buChar char="•"/>
            </a:pPr>
            <a:r>
              <a:rPr lang="en-GB" dirty="0"/>
              <a:t>They power image search services, self-driving cars, automatic video classification systems, and more. </a:t>
            </a:r>
          </a:p>
          <a:p>
            <a:pPr marL="342900" indent="-342900">
              <a:lnSpc>
                <a:spcPct val="150000"/>
              </a:lnSpc>
              <a:buFont typeface="Arial" panose="020B0604020202020204" pitchFamily="34" charset="0"/>
              <a:buChar char="•"/>
            </a:pPr>
            <a:r>
              <a:rPr lang="en-GB" dirty="0"/>
              <a:t>CNNs are not restricted to visual perception: </a:t>
            </a:r>
          </a:p>
          <a:p>
            <a:pPr marL="800100" lvl="1" indent="-342900">
              <a:lnSpc>
                <a:spcPct val="150000"/>
              </a:lnSpc>
              <a:buFont typeface="Arial" panose="020B0604020202020204" pitchFamily="34" charset="0"/>
              <a:buChar char="•"/>
            </a:pPr>
            <a:r>
              <a:rPr lang="en-GB" dirty="0"/>
              <a:t>They are also successful at many other tasks, such as voice recognition and natural language processing. </a:t>
            </a:r>
          </a:p>
          <a:p>
            <a:pPr marL="800100" lvl="1" indent="-342900">
              <a:lnSpc>
                <a:spcPct val="150000"/>
              </a:lnSpc>
              <a:buFont typeface="Arial" panose="020B0604020202020204" pitchFamily="34" charset="0"/>
              <a:buChar char="•"/>
            </a:pPr>
            <a:r>
              <a:rPr lang="en-GB" dirty="0"/>
              <a:t>We will focus on visual applications for now.</a:t>
            </a:r>
            <a:endParaRPr lang="en-GB" dirty="0">
              <a:latin typeface="-apple-system"/>
            </a:endParaRPr>
          </a:p>
        </p:txBody>
      </p:sp>
    </p:spTree>
    <p:extLst>
      <p:ext uri="{BB962C8B-B14F-4D97-AF65-F5344CB8AC3E}">
        <p14:creationId xmlns:p14="http://schemas.microsoft.com/office/powerpoint/2010/main" val="83394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dirty="0"/>
              <a:t>Deep Computer Vision Using</a:t>
            </a:r>
            <a:br>
              <a:rPr lang="en-GB" dirty="0"/>
            </a:br>
            <a:r>
              <a:rPr lang="en-GB" dirty="0"/>
              <a:t>Convolutional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544961"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In the following slides we will discuss:</a:t>
            </a:r>
          </a:p>
          <a:p>
            <a:pPr marL="800100" lvl="1" indent="-342900">
              <a:lnSpc>
                <a:spcPct val="150000"/>
              </a:lnSpc>
              <a:buFont typeface="Arial" panose="020B0604020202020204" pitchFamily="34" charset="0"/>
              <a:buChar char="•"/>
            </a:pPr>
            <a:r>
              <a:rPr lang="en-GB" dirty="0"/>
              <a:t>Where CNNs came from</a:t>
            </a:r>
          </a:p>
          <a:p>
            <a:pPr marL="800100" lvl="1" indent="-342900">
              <a:lnSpc>
                <a:spcPct val="150000"/>
              </a:lnSpc>
              <a:buFont typeface="Arial" panose="020B0604020202020204" pitchFamily="34" charset="0"/>
              <a:buChar char="•"/>
            </a:pPr>
            <a:r>
              <a:rPr lang="en-GB" dirty="0"/>
              <a:t>What their building blocks look like,</a:t>
            </a:r>
          </a:p>
          <a:p>
            <a:pPr marL="800100" lvl="1" indent="-342900">
              <a:lnSpc>
                <a:spcPct val="150000"/>
              </a:lnSpc>
              <a:buFont typeface="Arial" panose="020B0604020202020204" pitchFamily="34" charset="0"/>
              <a:buChar char="•"/>
            </a:pPr>
            <a:r>
              <a:rPr lang="en-GB" dirty="0"/>
              <a:t>How to implement CNN using TensorFlow and Keras. </a:t>
            </a:r>
          </a:p>
        </p:txBody>
      </p:sp>
    </p:spTree>
    <p:extLst>
      <p:ext uri="{BB962C8B-B14F-4D97-AF65-F5344CB8AC3E}">
        <p14:creationId xmlns:p14="http://schemas.microsoft.com/office/powerpoint/2010/main" val="272449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sz="4400" dirty="0"/>
              <a:t>The Architecture of the Visual Cortex</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29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544961"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David H. Hubel and </a:t>
            </a:r>
            <a:r>
              <a:rPr lang="en-GB" dirty="0" err="1"/>
              <a:t>Torsten</a:t>
            </a:r>
            <a:r>
              <a:rPr lang="en-GB" dirty="0"/>
              <a:t> Wiesel performed a series of experiments on cats in 1958 and 1959 (and a few years later on monkeys ), giving crucial insights into the structure of the visual cortex.</a:t>
            </a:r>
          </a:p>
          <a:p>
            <a:pPr marL="342900" indent="-342900">
              <a:lnSpc>
                <a:spcPct val="150000"/>
              </a:lnSpc>
              <a:buFont typeface="Arial" panose="020B0604020202020204" pitchFamily="34" charset="0"/>
              <a:buChar char="•"/>
            </a:pPr>
            <a:r>
              <a:rPr lang="en-GB" dirty="0"/>
              <a:t>They showed that many neurons in the visual cortex have a small local receptive field, meaning they react only to visual stimuli located in a limited region of the visual field. </a:t>
            </a:r>
          </a:p>
          <a:p>
            <a:pPr marL="342900" indent="-342900">
              <a:lnSpc>
                <a:spcPct val="150000"/>
              </a:lnSpc>
              <a:buFont typeface="Arial" panose="020B0604020202020204" pitchFamily="34" charset="0"/>
              <a:buChar char="•"/>
            </a:pPr>
            <a:r>
              <a:rPr lang="en-GB" dirty="0"/>
              <a:t>The receptive fields of different neurons may overlap, and together they tile the whole visual field.</a:t>
            </a:r>
            <a:endParaRPr lang="en-GB" dirty="0">
              <a:latin typeface="-apple-system"/>
            </a:endParaRPr>
          </a:p>
        </p:txBody>
      </p:sp>
      <p:pic>
        <p:nvPicPr>
          <p:cNvPr id="4" name="Picture 3">
            <a:extLst>
              <a:ext uri="{FF2B5EF4-FFF2-40B4-BE49-F238E27FC236}">
                <a16:creationId xmlns:a16="http://schemas.microsoft.com/office/drawing/2014/main" id="{10D291DF-1B04-4416-B96C-E9BA07FBDB9D}"/>
              </a:ext>
            </a:extLst>
          </p:cNvPr>
          <p:cNvPicPr>
            <a:picLocks noChangeAspect="1"/>
          </p:cNvPicPr>
          <p:nvPr/>
        </p:nvPicPr>
        <p:blipFill>
          <a:blip r:embed="rId3"/>
          <a:stretch>
            <a:fillRect/>
          </a:stretch>
        </p:blipFill>
        <p:spPr>
          <a:xfrm>
            <a:off x="2395618" y="3789579"/>
            <a:ext cx="7400763" cy="2479022"/>
          </a:xfrm>
          <a:prstGeom prst="rect">
            <a:avLst/>
          </a:prstGeom>
        </p:spPr>
      </p:pic>
    </p:spTree>
    <p:extLst>
      <p:ext uri="{BB962C8B-B14F-4D97-AF65-F5344CB8AC3E}">
        <p14:creationId xmlns:p14="http://schemas.microsoft.com/office/powerpoint/2010/main" val="15693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a:t>
            </a:fld>
            <a:endParaRPr lang="en-NZ"/>
          </a:p>
        </p:txBody>
      </p:sp>
      <p:pic>
        <p:nvPicPr>
          <p:cNvPr id="3" name="Picture 2">
            <a:extLst>
              <a:ext uri="{FF2B5EF4-FFF2-40B4-BE49-F238E27FC236}">
                <a16:creationId xmlns:a16="http://schemas.microsoft.com/office/drawing/2014/main" id="{4972E37D-394C-4B97-B292-10E3257126DD}"/>
              </a:ext>
            </a:extLst>
          </p:cNvPr>
          <p:cNvPicPr>
            <a:picLocks noChangeAspect="1"/>
          </p:cNvPicPr>
          <p:nvPr/>
        </p:nvPicPr>
        <p:blipFill>
          <a:blip r:embed="rId3"/>
          <a:stretch>
            <a:fillRect/>
          </a:stretch>
        </p:blipFill>
        <p:spPr>
          <a:xfrm>
            <a:off x="6227030" y="2445781"/>
            <a:ext cx="5210369" cy="3681642"/>
          </a:xfrm>
          <a:prstGeom prst="rect">
            <a:avLst/>
          </a:prstGeom>
        </p:spPr>
      </p:pic>
      <p:sp>
        <p:nvSpPr>
          <p:cNvPr id="4" name="TextBox 3">
            <a:extLst>
              <a:ext uri="{FF2B5EF4-FFF2-40B4-BE49-F238E27FC236}">
                <a16:creationId xmlns:a16="http://schemas.microsoft.com/office/drawing/2014/main" id="{87DC765A-59E7-732B-DFBE-C3DD5D761E1B}"/>
              </a:ext>
            </a:extLst>
          </p:cNvPr>
          <p:cNvSpPr txBox="1"/>
          <p:nvPr/>
        </p:nvSpPr>
        <p:spPr>
          <a:xfrm>
            <a:off x="1097280" y="1822125"/>
            <a:ext cx="9989610"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The NN algorithm works well with many </a:t>
            </a:r>
            <a:r>
              <a:rPr lang="en-GB" b="1" i="1" dirty="0"/>
              <a:t>activation functions</a:t>
            </a:r>
            <a:r>
              <a:rPr lang="en-GB" dirty="0"/>
              <a:t>, such as</a:t>
            </a:r>
          </a:p>
          <a:p>
            <a:pPr marL="742950" lvl="1" indent="-285750">
              <a:lnSpc>
                <a:spcPct val="150000"/>
              </a:lnSpc>
              <a:buFont typeface="Arial" panose="020B0604020202020204" pitchFamily="34" charset="0"/>
              <a:buChar char="•"/>
            </a:pPr>
            <a:r>
              <a:rPr lang="en-GB" dirty="0"/>
              <a:t>The </a:t>
            </a:r>
            <a:r>
              <a:rPr lang="en-GB" b="1" i="1" dirty="0"/>
              <a:t>logistic function </a:t>
            </a:r>
            <a:r>
              <a:rPr lang="en-GB" dirty="0"/>
              <a:t>(sigmoid function): </a:t>
            </a:r>
          </a:p>
          <a:p>
            <a:pPr marL="1200150" lvl="2" indent="-285750">
              <a:lnSpc>
                <a:spcPct val="150000"/>
              </a:lnSpc>
              <a:buFont typeface="Arial" panose="020B0604020202020204" pitchFamily="34" charset="0"/>
              <a:buChar char="•"/>
            </a:pPr>
            <a:r>
              <a:rPr lang="pl-PL" b="1" u="none" strike="noStrike" baseline="0" dirty="0">
                <a:latin typeface="TimesNewRomanPS-ItalicMT"/>
              </a:rPr>
              <a:t>σ</a:t>
            </a:r>
            <a:r>
              <a:rPr lang="pl-PL" b="1" u="none" strike="noStrike" baseline="0" dirty="0">
                <a:latin typeface="TimesNewRomanPSMT"/>
              </a:rPr>
              <a:t>(</a:t>
            </a:r>
            <a:r>
              <a:rPr lang="pl-PL" b="1" u="none" strike="noStrike" baseline="0" dirty="0">
                <a:latin typeface="TimesNewRomanPS-ItalicMT"/>
              </a:rPr>
              <a:t>z</a:t>
            </a:r>
            <a:r>
              <a:rPr lang="pl-PL" b="1" u="none" strike="noStrike" baseline="0" dirty="0">
                <a:latin typeface="TimesNewRomanPSMT"/>
              </a:rPr>
              <a:t>) = 1 / (1 + exp(–</a:t>
            </a:r>
            <a:r>
              <a:rPr lang="pl-PL" b="1" u="none" strike="noStrike" baseline="0" dirty="0">
                <a:latin typeface="TimesNewRomanPS-ItalicMT"/>
              </a:rPr>
              <a:t>z</a:t>
            </a:r>
            <a:r>
              <a:rPr lang="pl-PL" b="1" u="none" strike="noStrike" baseline="0" dirty="0">
                <a:latin typeface="TimesNewRomanPSMT"/>
              </a:rPr>
              <a:t>))</a:t>
            </a:r>
            <a:r>
              <a:rPr lang="pl-PL" b="0" i="0" u="none" strike="noStrike" baseline="0" dirty="0">
                <a:latin typeface="TimesNewRomanPSMT"/>
              </a:rPr>
              <a:t>.</a:t>
            </a:r>
            <a:endParaRPr lang="en-NZ" b="0" i="0" u="none" strike="noStrike" baseline="0" dirty="0">
              <a:latin typeface="TimesNewRomanPSMT"/>
            </a:endParaRPr>
          </a:p>
          <a:p>
            <a:pPr marL="742950" lvl="1" indent="-285750">
              <a:lnSpc>
                <a:spcPct val="150000"/>
              </a:lnSpc>
              <a:buFont typeface="Arial" panose="020B0604020202020204" pitchFamily="34" charset="0"/>
              <a:buChar char="•"/>
            </a:pPr>
            <a:r>
              <a:rPr lang="en-GB" dirty="0"/>
              <a:t>The </a:t>
            </a:r>
            <a:r>
              <a:rPr lang="en-GB" b="1" i="1" dirty="0"/>
              <a:t>hyperbolic tangent </a:t>
            </a:r>
            <a:r>
              <a:rPr lang="en-GB" dirty="0"/>
              <a:t>function: </a:t>
            </a:r>
          </a:p>
          <a:p>
            <a:pPr marL="1200150" lvl="2" indent="-285750">
              <a:lnSpc>
                <a:spcPct val="150000"/>
              </a:lnSpc>
              <a:buFont typeface="Arial" panose="020B0604020202020204" pitchFamily="34" charset="0"/>
              <a:buChar char="•"/>
            </a:pPr>
            <a:r>
              <a:rPr lang="en-GB" b="1" i="1" dirty="0"/>
              <a:t>tanh(z) = 2σ(2z) – 1.</a:t>
            </a:r>
          </a:p>
          <a:p>
            <a:pPr marL="742950" lvl="1" indent="-285750">
              <a:lnSpc>
                <a:spcPct val="150000"/>
              </a:lnSpc>
              <a:buFont typeface="Arial" panose="020B0604020202020204" pitchFamily="34" charset="0"/>
              <a:buChar char="•"/>
            </a:pPr>
            <a:r>
              <a:rPr lang="en-GB" dirty="0"/>
              <a:t>The </a:t>
            </a:r>
            <a:r>
              <a:rPr lang="en-GB" b="1" i="1" dirty="0"/>
              <a:t>Rectified Linear </a:t>
            </a:r>
            <a:r>
              <a:rPr lang="en-GB" dirty="0"/>
              <a:t>Unit function: </a:t>
            </a:r>
          </a:p>
          <a:p>
            <a:pPr marL="1200150" lvl="2" indent="-285750">
              <a:lnSpc>
                <a:spcPct val="150000"/>
              </a:lnSpc>
              <a:buFont typeface="Arial" panose="020B0604020202020204" pitchFamily="34" charset="0"/>
              <a:buChar char="•"/>
            </a:pPr>
            <a:r>
              <a:rPr lang="en-GB" b="1" i="1" dirty="0" err="1"/>
              <a:t>ReLU</a:t>
            </a:r>
            <a:r>
              <a:rPr lang="en-GB" b="1" i="1" dirty="0"/>
              <a:t>(z) = max(0, z)</a:t>
            </a:r>
            <a:r>
              <a:rPr lang="en-GB" dirty="0"/>
              <a:t>.</a:t>
            </a:r>
          </a:p>
          <a:p>
            <a:pPr marL="742950" lvl="1" indent="-285750">
              <a:lnSpc>
                <a:spcPct val="150000"/>
              </a:lnSpc>
              <a:buFont typeface="Arial" panose="020B0604020202020204" pitchFamily="34" charset="0"/>
              <a:buChar char="•"/>
            </a:pPr>
            <a:endParaRPr lang="en-NZ" dirty="0"/>
          </a:p>
        </p:txBody>
      </p:sp>
    </p:spTree>
    <p:extLst>
      <p:ext uri="{BB962C8B-B14F-4D97-AF65-F5344CB8AC3E}">
        <p14:creationId xmlns:p14="http://schemas.microsoft.com/office/powerpoint/2010/main" val="3169609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sz="4400" dirty="0"/>
              <a:t>The Architecture of the Visual Cortex</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323249"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Some neurons react only to images of horizontal lines, while others react only to lines with different orientations (two neurons may have the same receptive field but react to different line orientations).</a:t>
            </a:r>
          </a:p>
          <a:p>
            <a:pPr marL="342900" indent="-342900">
              <a:lnSpc>
                <a:spcPct val="150000"/>
              </a:lnSpc>
              <a:buFont typeface="Arial" panose="020B0604020202020204" pitchFamily="34" charset="0"/>
              <a:buChar char="•"/>
            </a:pPr>
            <a:r>
              <a:rPr lang="en-GB" dirty="0"/>
              <a:t>Some neurons have larger receptive fields, and they react to more complex patterns that are combinations of the lower-level patterns. </a:t>
            </a:r>
          </a:p>
          <a:p>
            <a:pPr marL="342900" indent="-342900">
              <a:lnSpc>
                <a:spcPct val="150000"/>
              </a:lnSpc>
              <a:buFont typeface="Arial" panose="020B0604020202020204" pitchFamily="34" charset="0"/>
              <a:buChar char="•"/>
            </a:pPr>
            <a:r>
              <a:rPr lang="en-GB" dirty="0"/>
              <a:t>These observations led to the idea that the higher-level neurons are based on the outputs of </a:t>
            </a:r>
            <a:r>
              <a:rPr lang="en-GB" dirty="0" err="1"/>
              <a:t>neighboring</a:t>
            </a:r>
            <a:r>
              <a:rPr lang="en-GB" dirty="0"/>
              <a:t> lower-level neurons. </a:t>
            </a:r>
          </a:p>
        </p:txBody>
      </p:sp>
      <p:pic>
        <p:nvPicPr>
          <p:cNvPr id="4" name="Picture 3">
            <a:extLst>
              <a:ext uri="{FF2B5EF4-FFF2-40B4-BE49-F238E27FC236}">
                <a16:creationId xmlns:a16="http://schemas.microsoft.com/office/drawing/2014/main" id="{10D291DF-1B04-4416-B96C-E9BA07FBDB9D}"/>
              </a:ext>
            </a:extLst>
          </p:cNvPr>
          <p:cNvPicPr>
            <a:picLocks noChangeAspect="1"/>
          </p:cNvPicPr>
          <p:nvPr/>
        </p:nvPicPr>
        <p:blipFill>
          <a:blip r:embed="rId3"/>
          <a:stretch>
            <a:fillRect/>
          </a:stretch>
        </p:blipFill>
        <p:spPr>
          <a:xfrm>
            <a:off x="5190805" y="4047272"/>
            <a:ext cx="5964875" cy="1998045"/>
          </a:xfrm>
          <a:prstGeom prst="rect">
            <a:avLst/>
          </a:prstGeom>
        </p:spPr>
      </p:pic>
      <p:sp>
        <p:nvSpPr>
          <p:cNvPr id="9" name="TextBox 8">
            <a:extLst>
              <a:ext uri="{FF2B5EF4-FFF2-40B4-BE49-F238E27FC236}">
                <a16:creationId xmlns:a16="http://schemas.microsoft.com/office/drawing/2014/main" id="{5467C2A9-AAC0-417E-9880-DB4DFE2030CA}"/>
              </a:ext>
            </a:extLst>
          </p:cNvPr>
          <p:cNvSpPr txBox="1"/>
          <p:nvPr/>
        </p:nvSpPr>
        <p:spPr>
          <a:xfrm>
            <a:off x="889233" y="4334982"/>
            <a:ext cx="3926048" cy="12958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This powerful architecture is able to detect all sorts of complex patterns in any area of the visual field.</a:t>
            </a:r>
            <a:endParaRPr lang="en-GB" dirty="0">
              <a:latin typeface="-apple-system"/>
            </a:endParaRPr>
          </a:p>
        </p:txBody>
      </p:sp>
    </p:spTree>
    <p:extLst>
      <p:ext uri="{BB962C8B-B14F-4D97-AF65-F5344CB8AC3E}">
        <p14:creationId xmlns:p14="http://schemas.microsoft.com/office/powerpoint/2010/main" val="306647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sz="4400" dirty="0"/>
              <a:t>The Architecture of the Visual Cortex</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89233" y="1737360"/>
            <a:ext cx="10323249"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These studies of the visual cortex inspired the </a:t>
            </a:r>
            <a:r>
              <a:rPr lang="en-GB" dirty="0" err="1"/>
              <a:t>neocognitron</a:t>
            </a:r>
            <a:r>
              <a:rPr lang="en-GB" dirty="0"/>
              <a:t>, introduced in 1980, which gradually evolved into what we now call </a:t>
            </a:r>
            <a:r>
              <a:rPr lang="en-GB" b="1" dirty="0"/>
              <a:t>convolutional neural networks</a:t>
            </a:r>
            <a:r>
              <a:rPr lang="en-GB" dirty="0"/>
              <a:t>. </a:t>
            </a:r>
          </a:p>
          <a:p>
            <a:pPr marL="342900" indent="-342900">
              <a:lnSpc>
                <a:spcPct val="150000"/>
              </a:lnSpc>
              <a:buFont typeface="Arial" panose="020B0604020202020204" pitchFamily="34" charset="0"/>
              <a:buChar char="•"/>
            </a:pPr>
            <a:r>
              <a:rPr lang="en-GB" dirty="0"/>
              <a:t>An important milestone was a 1998 paper by Yann </a:t>
            </a:r>
            <a:r>
              <a:rPr lang="en-GB" dirty="0" err="1"/>
              <a:t>LeCun</a:t>
            </a:r>
            <a:r>
              <a:rPr lang="en-GB" dirty="0"/>
              <a:t> et al. that introduced the famous </a:t>
            </a:r>
            <a:r>
              <a:rPr lang="en-GB" b="1" dirty="0"/>
              <a:t>LeNet-5</a:t>
            </a:r>
            <a:r>
              <a:rPr lang="en-GB" dirty="0"/>
              <a:t> architecture, widely used by banks to recognize handwritten check numbers. </a:t>
            </a:r>
          </a:p>
        </p:txBody>
      </p:sp>
      <p:pic>
        <p:nvPicPr>
          <p:cNvPr id="4" name="Picture 3">
            <a:extLst>
              <a:ext uri="{FF2B5EF4-FFF2-40B4-BE49-F238E27FC236}">
                <a16:creationId xmlns:a16="http://schemas.microsoft.com/office/drawing/2014/main" id="{10D291DF-1B04-4416-B96C-E9BA07FBDB9D}"/>
              </a:ext>
            </a:extLst>
          </p:cNvPr>
          <p:cNvPicPr>
            <a:picLocks noChangeAspect="1"/>
          </p:cNvPicPr>
          <p:nvPr/>
        </p:nvPicPr>
        <p:blipFill>
          <a:blip r:embed="rId3"/>
          <a:stretch>
            <a:fillRect/>
          </a:stretch>
        </p:blipFill>
        <p:spPr>
          <a:xfrm>
            <a:off x="5603846" y="3882868"/>
            <a:ext cx="5964875" cy="1998045"/>
          </a:xfrm>
          <a:prstGeom prst="rect">
            <a:avLst/>
          </a:prstGeom>
        </p:spPr>
      </p:pic>
      <p:sp>
        <p:nvSpPr>
          <p:cNvPr id="11" name="TextBox 10">
            <a:extLst>
              <a:ext uri="{FF2B5EF4-FFF2-40B4-BE49-F238E27FC236}">
                <a16:creationId xmlns:a16="http://schemas.microsoft.com/office/drawing/2014/main" id="{95B7B4DF-1007-4926-A06E-4A83DA5C6F81}"/>
              </a:ext>
            </a:extLst>
          </p:cNvPr>
          <p:cNvSpPr txBox="1"/>
          <p:nvPr/>
        </p:nvSpPr>
        <p:spPr>
          <a:xfrm>
            <a:off x="889233" y="3413073"/>
            <a:ext cx="4714613" cy="33733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This architecture has some building blocks that you already know, such as </a:t>
            </a:r>
            <a:r>
              <a:rPr lang="en-GB" b="1" dirty="0"/>
              <a:t>fully connected layers</a:t>
            </a:r>
            <a:r>
              <a:rPr lang="en-GB" dirty="0"/>
              <a:t> and </a:t>
            </a:r>
            <a:r>
              <a:rPr lang="en-GB" b="1" dirty="0"/>
              <a:t>sigmoid activation functions</a:t>
            </a:r>
            <a:r>
              <a:rPr lang="en-GB" dirty="0"/>
              <a:t>, </a:t>
            </a:r>
          </a:p>
          <a:p>
            <a:pPr marL="342900" indent="-342900">
              <a:lnSpc>
                <a:spcPct val="150000"/>
              </a:lnSpc>
              <a:buFont typeface="Arial" panose="020B0604020202020204" pitchFamily="34" charset="0"/>
              <a:buChar char="•"/>
            </a:pPr>
            <a:r>
              <a:rPr lang="en-GB" dirty="0"/>
              <a:t>It also introduces two new building blocks: </a:t>
            </a:r>
          </a:p>
          <a:p>
            <a:pPr marL="800100" lvl="1" indent="-342900">
              <a:lnSpc>
                <a:spcPct val="150000"/>
              </a:lnSpc>
              <a:buFont typeface="Arial" panose="020B0604020202020204" pitchFamily="34" charset="0"/>
              <a:buChar char="•"/>
            </a:pPr>
            <a:r>
              <a:rPr lang="en-GB" b="1" i="1" dirty="0"/>
              <a:t>Convolutional layers </a:t>
            </a:r>
          </a:p>
          <a:p>
            <a:pPr marL="800100" lvl="1" indent="-342900">
              <a:lnSpc>
                <a:spcPct val="150000"/>
              </a:lnSpc>
              <a:buFont typeface="Arial" panose="020B0604020202020204" pitchFamily="34" charset="0"/>
              <a:buChar char="•"/>
            </a:pPr>
            <a:r>
              <a:rPr lang="en-GB" b="1" i="1" dirty="0"/>
              <a:t>Pooling layers. </a:t>
            </a:r>
          </a:p>
          <a:p>
            <a:pPr marL="342900" indent="-34290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1155826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dirty="0"/>
              <a:t>Convolutional Layers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16533" y="1737360"/>
            <a:ext cx="6077669"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The most important building block of a CNN is the convolutional layer: </a:t>
            </a:r>
          </a:p>
          <a:p>
            <a:pPr marL="342900" indent="-342900">
              <a:lnSpc>
                <a:spcPct val="150000"/>
              </a:lnSpc>
              <a:buFont typeface="Arial" panose="020B0604020202020204" pitchFamily="34" charset="0"/>
              <a:buChar char="•"/>
            </a:pPr>
            <a:r>
              <a:rPr lang="en-GB" sz="1600" dirty="0"/>
              <a:t>Neurons in the first convolutional layer are not connected to every single in the input image but only to pixels in their receptive fields. </a:t>
            </a:r>
          </a:p>
          <a:p>
            <a:pPr marL="342900" indent="-342900">
              <a:lnSpc>
                <a:spcPct val="150000"/>
              </a:lnSpc>
              <a:buFont typeface="Arial" panose="020B0604020202020204" pitchFamily="34" charset="0"/>
              <a:buChar char="•"/>
            </a:pPr>
            <a:r>
              <a:rPr lang="en-GB" sz="1600" dirty="0"/>
              <a:t>Each neuron in the second convolutional layer is connected only to neurons located within a small rectangle in the first layer. </a:t>
            </a:r>
          </a:p>
          <a:p>
            <a:pPr marL="342900" indent="-342900">
              <a:lnSpc>
                <a:spcPct val="150000"/>
              </a:lnSpc>
              <a:buFont typeface="Arial" panose="020B0604020202020204" pitchFamily="34" charset="0"/>
              <a:buChar char="•"/>
            </a:pPr>
            <a:r>
              <a:rPr lang="en-GB" sz="1600" dirty="0"/>
              <a:t>This architecture allows the network to concentrate on small low-level features in the first hidden layer.</a:t>
            </a:r>
          </a:p>
          <a:p>
            <a:pPr marL="342900" indent="-342900">
              <a:lnSpc>
                <a:spcPct val="150000"/>
              </a:lnSpc>
              <a:buFont typeface="Arial" panose="020B0604020202020204" pitchFamily="34" charset="0"/>
              <a:buChar char="•"/>
            </a:pPr>
            <a:r>
              <a:rPr lang="en-GB" sz="1600" dirty="0"/>
              <a:t>Then assemble them into larger higher-level features in the next hidden layer, and so on. </a:t>
            </a:r>
          </a:p>
          <a:p>
            <a:pPr marL="342900" indent="-342900">
              <a:lnSpc>
                <a:spcPct val="150000"/>
              </a:lnSpc>
              <a:buFont typeface="Arial" panose="020B0604020202020204" pitchFamily="34" charset="0"/>
              <a:buChar char="•"/>
            </a:pPr>
            <a:r>
              <a:rPr lang="en-GB" sz="1600" dirty="0"/>
              <a:t>This hierarchical structure is common in real-world images, which is one of the reasons why CNNs work so well for image recognition. </a:t>
            </a:r>
          </a:p>
        </p:txBody>
      </p:sp>
      <p:grpSp>
        <p:nvGrpSpPr>
          <p:cNvPr id="9" name="Group 8">
            <a:extLst>
              <a:ext uri="{FF2B5EF4-FFF2-40B4-BE49-F238E27FC236}">
                <a16:creationId xmlns:a16="http://schemas.microsoft.com/office/drawing/2014/main" id="{E8C4A094-27DA-4D39-BD1B-6CB067070D1A}"/>
              </a:ext>
            </a:extLst>
          </p:cNvPr>
          <p:cNvGrpSpPr/>
          <p:nvPr/>
        </p:nvGrpSpPr>
        <p:grpSpPr>
          <a:xfrm>
            <a:off x="7315796" y="2543675"/>
            <a:ext cx="3955854" cy="3277707"/>
            <a:chOff x="6997014" y="2543675"/>
            <a:chExt cx="3955854" cy="3277707"/>
          </a:xfrm>
        </p:grpSpPr>
        <p:pic>
          <p:nvPicPr>
            <p:cNvPr id="6" name="Picture 5">
              <a:extLst>
                <a:ext uri="{FF2B5EF4-FFF2-40B4-BE49-F238E27FC236}">
                  <a16:creationId xmlns:a16="http://schemas.microsoft.com/office/drawing/2014/main" id="{F6CE2715-A9CD-48E9-A790-0A06524215A4}"/>
                </a:ext>
              </a:extLst>
            </p:cNvPr>
            <p:cNvPicPr>
              <a:picLocks noChangeAspect="1"/>
            </p:cNvPicPr>
            <p:nvPr/>
          </p:nvPicPr>
          <p:blipFill>
            <a:blip r:embed="rId3"/>
            <a:stretch>
              <a:fillRect/>
            </a:stretch>
          </p:blipFill>
          <p:spPr>
            <a:xfrm>
              <a:off x="6997014" y="2543675"/>
              <a:ext cx="3955854" cy="3277707"/>
            </a:xfrm>
            <a:prstGeom prst="rect">
              <a:avLst/>
            </a:prstGeom>
          </p:spPr>
        </p:pic>
        <p:sp>
          <p:nvSpPr>
            <p:cNvPr id="14" name="TextBox 13">
              <a:extLst>
                <a:ext uri="{FF2B5EF4-FFF2-40B4-BE49-F238E27FC236}">
                  <a16:creationId xmlns:a16="http://schemas.microsoft.com/office/drawing/2014/main" id="{148072B8-8EB9-4AFC-8F8B-4C3F4EB76BED}"/>
                </a:ext>
              </a:extLst>
            </p:cNvPr>
            <p:cNvSpPr txBox="1"/>
            <p:nvPr/>
          </p:nvSpPr>
          <p:spPr>
            <a:xfrm>
              <a:off x="7391596" y="4063988"/>
              <a:ext cx="1055563" cy="461665"/>
            </a:xfrm>
            <a:prstGeom prst="rect">
              <a:avLst/>
            </a:prstGeom>
            <a:noFill/>
          </p:spPr>
          <p:txBody>
            <a:bodyPr wrap="square">
              <a:spAutoFit/>
            </a:bodyPr>
            <a:lstStyle/>
            <a:p>
              <a:pPr algn="ctr"/>
              <a:r>
                <a:rPr lang="en-GB" sz="1200" dirty="0">
                  <a:solidFill>
                    <a:schemeClr val="accent6">
                      <a:lumMod val="50000"/>
                    </a:schemeClr>
                  </a:solidFill>
                </a:rPr>
                <a:t>Convolutional Layer 1</a:t>
              </a:r>
              <a:endParaRPr lang="en-NZ" sz="1200" dirty="0">
                <a:solidFill>
                  <a:schemeClr val="accent6">
                    <a:lumMod val="50000"/>
                  </a:schemeClr>
                </a:solidFill>
              </a:endParaRPr>
            </a:p>
          </p:txBody>
        </p:sp>
        <p:sp>
          <p:nvSpPr>
            <p:cNvPr id="15" name="TextBox 14">
              <a:extLst>
                <a:ext uri="{FF2B5EF4-FFF2-40B4-BE49-F238E27FC236}">
                  <a16:creationId xmlns:a16="http://schemas.microsoft.com/office/drawing/2014/main" id="{8133516F-ABFA-49EB-9572-0D654EF792D9}"/>
                </a:ext>
              </a:extLst>
            </p:cNvPr>
            <p:cNvSpPr txBox="1"/>
            <p:nvPr/>
          </p:nvSpPr>
          <p:spPr>
            <a:xfrm>
              <a:off x="7453426" y="2963920"/>
              <a:ext cx="1055563" cy="461665"/>
            </a:xfrm>
            <a:prstGeom prst="rect">
              <a:avLst/>
            </a:prstGeom>
            <a:noFill/>
          </p:spPr>
          <p:txBody>
            <a:bodyPr wrap="square">
              <a:spAutoFit/>
            </a:bodyPr>
            <a:lstStyle/>
            <a:p>
              <a:pPr algn="ctr"/>
              <a:r>
                <a:rPr lang="en-GB" sz="1200" dirty="0">
                  <a:solidFill>
                    <a:schemeClr val="accent6">
                      <a:lumMod val="50000"/>
                    </a:schemeClr>
                  </a:solidFill>
                </a:rPr>
                <a:t>Convolutional Layer 2</a:t>
              </a:r>
              <a:endParaRPr lang="en-NZ" sz="1200" dirty="0">
                <a:solidFill>
                  <a:schemeClr val="accent6">
                    <a:lumMod val="50000"/>
                  </a:schemeClr>
                </a:solidFill>
              </a:endParaRPr>
            </a:p>
          </p:txBody>
        </p:sp>
        <p:sp>
          <p:nvSpPr>
            <p:cNvPr id="16" name="TextBox 15">
              <a:extLst>
                <a:ext uri="{FF2B5EF4-FFF2-40B4-BE49-F238E27FC236}">
                  <a16:creationId xmlns:a16="http://schemas.microsoft.com/office/drawing/2014/main" id="{8C27E609-570F-45A5-B68B-01530A5290D7}"/>
                </a:ext>
              </a:extLst>
            </p:cNvPr>
            <p:cNvSpPr txBox="1"/>
            <p:nvPr/>
          </p:nvSpPr>
          <p:spPr>
            <a:xfrm>
              <a:off x="7453426" y="4944254"/>
              <a:ext cx="786271" cy="461665"/>
            </a:xfrm>
            <a:prstGeom prst="rect">
              <a:avLst/>
            </a:prstGeom>
            <a:noFill/>
          </p:spPr>
          <p:txBody>
            <a:bodyPr wrap="square">
              <a:spAutoFit/>
            </a:bodyPr>
            <a:lstStyle/>
            <a:p>
              <a:pPr algn="ctr"/>
              <a:r>
                <a:rPr lang="en-GB" sz="1200" dirty="0"/>
                <a:t>Input Layer</a:t>
              </a:r>
              <a:endParaRPr lang="en-NZ" sz="1200" dirty="0"/>
            </a:p>
          </p:txBody>
        </p:sp>
      </p:grpSp>
    </p:spTree>
    <p:extLst>
      <p:ext uri="{BB962C8B-B14F-4D97-AF65-F5344CB8AC3E}">
        <p14:creationId xmlns:p14="http://schemas.microsoft.com/office/powerpoint/2010/main" val="2107859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B3451-F58E-4218-93A6-E9DBEEA11DE0}"/>
              </a:ext>
            </a:extLst>
          </p:cNvPr>
          <p:cNvPicPr>
            <a:picLocks noChangeAspect="1"/>
          </p:cNvPicPr>
          <p:nvPr/>
        </p:nvPicPr>
        <p:blipFill>
          <a:blip r:embed="rId2"/>
          <a:stretch>
            <a:fillRect/>
          </a:stretch>
        </p:blipFill>
        <p:spPr>
          <a:xfrm>
            <a:off x="6265498" y="2288033"/>
            <a:ext cx="5418886" cy="378885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dirty="0"/>
              <a:t>Convolutional Layers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33</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716533" y="1737360"/>
                <a:ext cx="6077669" cy="37888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A neuron located in row </a:t>
                </a:r>
                <a:r>
                  <a:rPr lang="en-GB" b="1" i="1" dirty="0" err="1"/>
                  <a:t>i</a:t>
                </a:r>
                <a:r>
                  <a:rPr lang="en-GB" dirty="0"/>
                  <a:t>, column </a:t>
                </a:r>
                <a:r>
                  <a:rPr lang="en-GB" b="1" i="1" dirty="0"/>
                  <a:t>j</a:t>
                </a:r>
                <a:r>
                  <a:rPr lang="en-GB" dirty="0"/>
                  <a:t> of a given layer is connected to the outputs of the neurons in the previous layer located in rows </a:t>
                </a:r>
                <a:r>
                  <a:rPr lang="en-GB" b="1" i="1" dirty="0" err="1"/>
                  <a:t>i</a:t>
                </a:r>
                <a:r>
                  <a:rPr lang="en-GB" dirty="0"/>
                  <a:t> to </a:t>
                </a:r>
                <a14:m>
                  <m:oMath xmlns:m="http://schemas.openxmlformats.org/officeDocument/2006/math">
                    <m:r>
                      <a:rPr lang="en-GB" b="1" i="1" dirty="0" smtClean="0">
                        <a:latin typeface="Cambria Math" panose="02040503050406030204" pitchFamily="18" charset="0"/>
                      </a:rPr>
                      <m:t>𝒊</m:t>
                    </m:r>
                  </m:oMath>
                </a14:m>
                <a:r>
                  <a:rPr lang="en-GB" b="1" i="1" dirty="0"/>
                  <a:t> + </a:t>
                </a:r>
                <a14:m>
                  <m:oMath xmlns:m="http://schemas.openxmlformats.org/officeDocument/2006/math">
                    <m:sSub>
                      <m:sSubPr>
                        <m:ctrlPr>
                          <a:rPr lang="en-GB" b="1" i="1" dirty="0" smtClean="0">
                            <a:latin typeface="Cambria Math" panose="02040503050406030204" pitchFamily="18" charset="0"/>
                          </a:rPr>
                        </m:ctrlPr>
                      </m:sSubPr>
                      <m:e>
                        <m:r>
                          <a:rPr lang="en-NZ" b="1" i="1" dirty="0" smtClean="0">
                            <a:latin typeface="Cambria Math" panose="02040503050406030204" pitchFamily="18" charset="0"/>
                          </a:rPr>
                          <m:t>𝒇</m:t>
                        </m:r>
                      </m:e>
                      <m:sub>
                        <m:r>
                          <a:rPr lang="en-NZ" b="1" i="1" dirty="0" smtClean="0">
                            <a:latin typeface="Cambria Math" panose="02040503050406030204" pitchFamily="18" charset="0"/>
                          </a:rPr>
                          <m:t>𝒉</m:t>
                        </m:r>
                      </m:sub>
                    </m:sSub>
                  </m:oMath>
                </a14:m>
                <a:r>
                  <a:rPr lang="en-GB" b="1" i="1" dirty="0"/>
                  <a:t> – 1</a:t>
                </a:r>
                <a:r>
                  <a:rPr lang="en-GB" dirty="0"/>
                  <a:t>, columns </a:t>
                </a:r>
                <a:r>
                  <a:rPr lang="en-GB" b="1" i="1" dirty="0"/>
                  <a:t>j</a:t>
                </a:r>
                <a:r>
                  <a:rPr lang="en-GB" dirty="0"/>
                  <a:t> to </a:t>
                </a:r>
                <a14:m>
                  <m:oMath xmlns:m="http://schemas.openxmlformats.org/officeDocument/2006/math">
                    <m:r>
                      <a:rPr lang="en-NZ" b="1" i="1" smtClean="0">
                        <a:latin typeface="Cambria Math" panose="02040503050406030204" pitchFamily="18" charset="0"/>
                      </a:rPr>
                      <m:t>𝒋</m:t>
                    </m:r>
                  </m:oMath>
                </a14:m>
                <a:r>
                  <a:rPr lang="en-GB" b="1" i="1" dirty="0"/>
                  <a:t> + </a:t>
                </a:r>
                <a14:m>
                  <m:oMath xmlns:m="http://schemas.openxmlformats.org/officeDocument/2006/math">
                    <m:sSub>
                      <m:sSubPr>
                        <m:ctrlPr>
                          <a:rPr lang="en-GB" b="1" i="1" dirty="0">
                            <a:latin typeface="Cambria Math" panose="02040503050406030204" pitchFamily="18" charset="0"/>
                          </a:rPr>
                        </m:ctrlPr>
                      </m:sSubPr>
                      <m:e>
                        <m:r>
                          <a:rPr lang="en-NZ" b="1" i="1" dirty="0">
                            <a:latin typeface="Cambria Math" panose="02040503050406030204" pitchFamily="18" charset="0"/>
                          </a:rPr>
                          <m:t>𝒇</m:t>
                        </m:r>
                      </m:e>
                      <m:sub>
                        <m:r>
                          <a:rPr lang="en-NZ" b="1" i="1" dirty="0" smtClean="0">
                            <a:latin typeface="Cambria Math" panose="02040503050406030204" pitchFamily="18" charset="0"/>
                          </a:rPr>
                          <m:t>𝒘</m:t>
                        </m:r>
                      </m:sub>
                    </m:sSub>
                  </m:oMath>
                </a14:m>
                <a:r>
                  <a:rPr lang="en-GB" b="1" i="1" dirty="0"/>
                  <a:t> – 1</a:t>
                </a:r>
                <a:r>
                  <a:rPr lang="en-GB" dirty="0"/>
                  <a:t>, </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 </a:t>
                </a:r>
                <a14:m>
                  <m:oMath xmlns:m="http://schemas.openxmlformats.org/officeDocument/2006/math">
                    <m:sSub>
                      <m:sSubPr>
                        <m:ctrlPr>
                          <a:rPr lang="en-GB" b="1" i="1" dirty="0" smtClean="0">
                            <a:latin typeface="Cambria Math" panose="02040503050406030204" pitchFamily="18" charset="0"/>
                          </a:rPr>
                        </m:ctrlPr>
                      </m:sSubPr>
                      <m:e>
                        <m:r>
                          <a:rPr lang="en-NZ" b="1" i="1" dirty="0" smtClean="0">
                            <a:latin typeface="Cambria Math" panose="02040503050406030204" pitchFamily="18" charset="0"/>
                          </a:rPr>
                          <m:t>𝒇</m:t>
                        </m:r>
                      </m:e>
                      <m:sub>
                        <m:r>
                          <a:rPr lang="en-NZ" b="1" i="1" dirty="0" smtClean="0">
                            <a:latin typeface="Cambria Math" panose="02040503050406030204" pitchFamily="18" charset="0"/>
                          </a:rPr>
                          <m:t>𝒉</m:t>
                        </m:r>
                      </m:sub>
                    </m:sSub>
                  </m:oMath>
                </a14:m>
                <a:r>
                  <a:rPr lang="en-GB" dirty="0"/>
                  <a:t> and </a:t>
                </a:r>
                <a14:m>
                  <m:oMath xmlns:m="http://schemas.openxmlformats.org/officeDocument/2006/math">
                    <m:sSub>
                      <m:sSubPr>
                        <m:ctrlPr>
                          <a:rPr lang="en-GB" b="1" i="1" dirty="0">
                            <a:latin typeface="Cambria Math" panose="02040503050406030204" pitchFamily="18" charset="0"/>
                          </a:rPr>
                        </m:ctrlPr>
                      </m:sSubPr>
                      <m:e>
                        <m:r>
                          <a:rPr lang="en-NZ" b="1" i="1" dirty="0">
                            <a:latin typeface="Cambria Math" panose="02040503050406030204" pitchFamily="18" charset="0"/>
                          </a:rPr>
                          <m:t>𝒇</m:t>
                        </m:r>
                      </m:e>
                      <m:sub>
                        <m:r>
                          <a:rPr lang="en-NZ" b="1" i="1" dirty="0">
                            <a:latin typeface="Cambria Math" panose="02040503050406030204" pitchFamily="18" charset="0"/>
                          </a:rPr>
                          <m:t>𝒘</m:t>
                        </m:r>
                      </m:sub>
                    </m:sSub>
                  </m:oMath>
                </a14:m>
                <a:r>
                  <a:rPr lang="en-GB" dirty="0"/>
                  <a:t> are the height and width of the receptive field. </a:t>
                </a:r>
              </a:p>
              <a:p>
                <a:pPr marL="342900" indent="-342900">
                  <a:lnSpc>
                    <a:spcPct val="150000"/>
                  </a:lnSpc>
                  <a:buFont typeface="Arial" panose="020B0604020202020204" pitchFamily="34" charset="0"/>
                  <a:buChar char="•"/>
                </a:pPr>
                <a:r>
                  <a:rPr lang="en-GB" dirty="0"/>
                  <a:t>In order for a layer to have the same height and width as the previous layer, it is common to add zeros around the inputs, as shown in the diagram. This is called </a:t>
                </a:r>
                <a:r>
                  <a:rPr lang="en-GB" b="1" dirty="0"/>
                  <a:t>zero padding</a:t>
                </a:r>
                <a:r>
                  <a:rPr lang="en-GB" dirty="0"/>
                  <a:t>.</a:t>
                </a:r>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716533" y="1737360"/>
                <a:ext cx="6077669" cy="3788858"/>
              </a:xfrm>
              <a:prstGeom prst="rect">
                <a:avLst/>
              </a:prstGeom>
              <a:blipFill>
                <a:blip r:embed="rId4"/>
                <a:stretch>
                  <a:fillRect l="-702" r="-401" b="-1608"/>
                </a:stretch>
              </a:blipFill>
            </p:spPr>
            <p:txBody>
              <a:bodyPr/>
              <a:lstStyle/>
              <a:p>
                <a:r>
                  <a:rPr lang="en-NZ">
                    <a:noFill/>
                  </a:rPr>
                  <a:t> </a:t>
                </a:r>
              </a:p>
            </p:txBody>
          </p:sp>
        </mc:Fallback>
      </mc:AlternateContent>
    </p:spTree>
    <p:extLst>
      <p:ext uri="{BB962C8B-B14F-4D97-AF65-F5344CB8AC3E}">
        <p14:creationId xmlns:p14="http://schemas.microsoft.com/office/powerpoint/2010/main" val="1955261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5704C-BF32-45BA-9B09-267136F9E953}"/>
              </a:ext>
            </a:extLst>
          </p:cNvPr>
          <p:cNvPicPr>
            <a:picLocks noChangeAspect="1"/>
          </p:cNvPicPr>
          <p:nvPr/>
        </p:nvPicPr>
        <p:blipFill>
          <a:blip r:embed="rId2"/>
          <a:stretch>
            <a:fillRect/>
          </a:stretch>
        </p:blipFill>
        <p:spPr>
          <a:xfrm>
            <a:off x="6655958" y="2250523"/>
            <a:ext cx="5367541" cy="349593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sz="2800" dirty="0"/>
            </a:br>
            <a:r>
              <a:rPr lang="en-GB" dirty="0"/>
              <a:t>Convolutional Layers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34</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716533" y="1737360"/>
                <a:ext cx="6077669"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It is also possible to connect a large input layer to a much smaller layer by spacing out the receptive fields. </a:t>
                </a:r>
              </a:p>
              <a:p>
                <a:pPr marL="342900" indent="-342900">
                  <a:lnSpc>
                    <a:spcPct val="150000"/>
                  </a:lnSpc>
                  <a:buFont typeface="Arial" panose="020B0604020202020204" pitchFamily="34" charset="0"/>
                  <a:buChar char="•"/>
                </a:pPr>
                <a:r>
                  <a:rPr lang="en-GB" sz="1600" dirty="0"/>
                  <a:t>This dramatically reduces the model’s computational complexity. </a:t>
                </a:r>
              </a:p>
              <a:p>
                <a:pPr marL="342900" indent="-342900">
                  <a:lnSpc>
                    <a:spcPct val="150000"/>
                  </a:lnSpc>
                  <a:buFont typeface="Arial" panose="020B0604020202020204" pitchFamily="34" charset="0"/>
                  <a:buChar char="•"/>
                </a:pPr>
                <a:r>
                  <a:rPr lang="en-GB" sz="1600" dirty="0"/>
                  <a:t>The shift from one receptive field to the next is called the stride. </a:t>
                </a:r>
              </a:p>
              <a:p>
                <a:pPr marL="342900" indent="-342900">
                  <a:lnSpc>
                    <a:spcPct val="150000"/>
                  </a:lnSpc>
                  <a:buFont typeface="Arial" panose="020B0604020202020204" pitchFamily="34" charset="0"/>
                  <a:buChar char="•"/>
                </a:pPr>
                <a:r>
                  <a:rPr lang="en-GB" sz="1600" dirty="0"/>
                  <a:t>In the diagram, a 5 × 7 input layer (plus zero padding) is connected to a 3 × 4 layer, using 3 × 3 receptive fields and a stride of 2</a:t>
                </a:r>
              </a:p>
              <a:p>
                <a:pPr marL="800100" lvl="1" indent="-342900">
                  <a:lnSpc>
                    <a:spcPct val="150000"/>
                  </a:lnSpc>
                  <a:buFont typeface="Arial" panose="020B0604020202020204" pitchFamily="34" charset="0"/>
                  <a:buChar char="•"/>
                </a:pPr>
                <a:r>
                  <a:rPr lang="en-GB" sz="1600" dirty="0"/>
                  <a:t>In this example the stride is the same in both directions, but it does not have to be so. </a:t>
                </a:r>
              </a:p>
              <a:p>
                <a:pPr marL="342900" indent="-342900">
                  <a:lnSpc>
                    <a:spcPct val="150000"/>
                  </a:lnSpc>
                  <a:buFont typeface="Arial" panose="020B0604020202020204" pitchFamily="34" charset="0"/>
                  <a:buChar char="•"/>
                </a:pPr>
                <a:r>
                  <a:rPr lang="en-GB" sz="1600" dirty="0"/>
                  <a:t>A neuron located in row </a:t>
                </a:r>
                <a:r>
                  <a:rPr lang="en-GB" sz="1600" b="1" i="1" dirty="0" err="1"/>
                  <a:t>i</a:t>
                </a:r>
                <a:r>
                  <a:rPr lang="en-GB" sz="1600" dirty="0"/>
                  <a:t>, column </a:t>
                </a:r>
                <a:r>
                  <a:rPr lang="en-GB" sz="1600" b="1" i="1" dirty="0"/>
                  <a:t>j</a:t>
                </a:r>
                <a:r>
                  <a:rPr lang="en-GB" sz="1600" dirty="0"/>
                  <a:t> in the upper layer is connected to the outputs of the neurons in the previous layer located in rows </a:t>
                </a:r>
                <a:r>
                  <a:rPr lang="en-GB" sz="1600" b="1" i="1" dirty="0" err="1"/>
                  <a:t>i</a:t>
                </a:r>
                <a:r>
                  <a:rPr lang="en-GB" sz="1600" b="1" i="1" dirty="0"/>
                  <a:t> × </a:t>
                </a:r>
                <a14:m>
                  <m:oMath xmlns:m="http://schemas.openxmlformats.org/officeDocument/2006/math">
                    <m:sSub>
                      <m:sSubPr>
                        <m:ctrlPr>
                          <a:rPr lang="en-GB" sz="1600" b="1" i="1" dirty="0" smtClean="0">
                            <a:latin typeface="Cambria Math" panose="02040503050406030204" pitchFamily="18" charset="0"/>
                          </a:rPr>
                        </m:ctrlPr>
                      </m:sSubPr>
                      <m:e>
                        <m:r>
                          <a:rPr lang="en-NZ" sz="1600" b="1" i="1" dirty="0" smtClean="0">
                            <a:latin typeface="Cambria Math" panose="02040503050406030204" pitchFamily="18" charset="0"/>
                          </a:rPr>
                          <m:t>𝒔</m:t>
                        </m:r>
                      </m:e>
                      <m:sub>
                        <m:r>
                          <a:rPr lang="en-NZ" sz="1600" b="1" i="1" dirty="0" smtClean="0">
                            <a:latin typeface="Cambria Math" panose="02040503050406030204" pitchFamily="18" charset="0"/>
                          </a:rPr>
                          <m:t>𝒉</m:t>
                        </m:r>
                      </m:sub>
                    </m:sSub>
                  </m:oMath>
                </a14:m>
                <a:r>
                  <a:rPr lang="en-GB" sz="1600" dirty="0"/>
                  <a:t> to </a:t>
                </a:r>
                <a:r>
                  <a:rPr lang="en-GB" sz="1600" b="1" i="1" dirty="0" err="1"/>
                  <a:t>i</a:t>
                </a:r>
                <a:r>
                  <a:rPr lang="en-GB" sz="1600" b="1" i="1" dirty="0"/>
                  <a:t> × </a:t>
                </a:r>
                <a14:m>
                  <m:oMath xmlns:m="http://schemas.openxmlformats.org/officeDocument/2006/math">
                    <m:sSub>
                      <m:sSubPr>
                        <m:ctrlPr>
                          <a:rPr lang="en-GB" sz="1600" b="1" i="1" dirty="0">
                            <a:latin typeface="Cambria Math" panose="02040503050406030204" pitchFamily="18" charset="0"/>
                          </a:rPr>
                        </m:ctrlPr>
                      </m:sSubPr>
                      <m:e>
                        <m:r>
                          <a:rPr lang="en-NZ" sz="1600" b="1" i="1" dirty="0">
                            <a:latin typeface="Cambria Math" panose="02040503050406030204" pitchFamily="18" charset="0"/>
                          </a:rPr>
                          <m:t>𝒔</m:t>
                        </m:r>
                      </m:e>
                      <m:sub>
                        <m:r>
                          <a:rPr lang="en-NZ" sz="1600" b="1" i="1" dirty="0">
                            <a:latin typeface="Cambria Math" panose="02040503050406030204" pitchFamily="18" charset="0"/>
                          </a:rPr>
                          <m:t>𝒉</m:t>
                        </m:r>
                      </m:sub>
                    </m:sSub>
                  </m:oMath>
                </a14:m>
                <a:r>
                  <a:rPr lang="en-GB" sz="1600" b="1" i="1" dirty="0"/>
                  <a:t> + </a:t>
                </a:r>
                <a14:m>
                  <m:oMath xmlns:m="http://schemas.openxmlformats.org/officeDocument/2006/math">
                    <m:sSub>
                      <m:sSubPr>
                        <m:ctrlPr>
                          <a:rPr lang="en-GB" sz="1600" b="1" i="1" dirty="0">
                            <a:latin typeface="Cambria Math" panose="02040503050406030204" pitchFamily="18" charset="0"/>
                          </a:rPr>
                        </m:ctrlPr>
                      </m:sSubPr>
                      <m:e>
                        <m:r>
                          <a:rPr lang="en-NZ" sz="1600" b="1" i="1" dirty="0" smtClean="0">
                            <a:latin typeface="Cambria Math" panose="02040503050406030204" pitchFamily="18" charset="0"/>
                          </a:rPr>
                          <m:t>𝒇</m:t>
                        </m:r>
                      </m:e>
                      <m:sub>
                        <m:r>
                          <a:rPr lang="en-NZ" sz="1600" b="1" i="1" dirty="0">
                            <a:latin typeface="Cambria Math" panose="02040503050406030204" pitchFamily="18" charset="0"/>
                          </a:rPr>
                          <m:t>𝒉</m:t>
                        </m:r>
                      </m:sub>
                    </m:sSub>
                  </m:oMath>
                </a14:m>
                <a:r>
                  <a:rPr lang="en-GB" sz="1600" b="1" i="1" dirty="0"/>
                  <a:t> – 1</a:t>
                </a:r>
                <a:r>
                  <a:rPr lang="en-GB" sz="1600" dirty="0"/>
                  <a:t>, columns </a:t>
                </a:r>
                <a:r>
                  <a:rPr lang="en-GB" sz="1600" b="1" i="1" dirty="0"/>
                  <a:t>j × </a:t>
                </a:r>
                <a14:m>
                  <m:oMath xmlns:m="http://schemas.openxmlformats.org/officeDocument/2006/math">
                    <m:sSub>
                      <m:sSubPr>
                        <m:ctrlPr>
                          <a:rPr lang="en-GB" sz="1600" b="1" i="1" dirty="0">
                            <a:latin typeface="Cambria Math" panose="02040503050406030204" pitchFamily="18" charset="0"/>
                          </a:rPr>
                        </m:ctrlPr>
                      </m:sSubPr>
                      <m:e>
                        <m:r>
                          <a:rPr lang="en-NZ" sz="1600" b="1" i="1" dirty="0">
                            <a:latin typeface="Cambria Math" panose="02040503050406030204" pitchFamily="18" charset="0"/>
                          </a:rPr>
                          <m:t>𝒔</m:t>
                        </m:r>
                      </m:e>
                      <m:sub>
                        <m:r>
                          <a:rPr lang="en-NZ" sz="1600" b="1" i="1" dirty="0" smtClean="0">
                            <a:latin typeface="Cambria Math" panose="02040503050406030204" pitchFamily="18" charset="0"/>
                          </a:rPr>
                          <m:t>𝒘</m:t>
                        </m:r>
                      </m:sub>
                    </m:sSub>
                  </m:oMath>
                </a14:m>
                <a:r>
                  <a:rPr lang="en-GB" sz="1600" dirty="0"/>
                  <a:t> to </a:t>
                </a:r>
                <a:r>
                  <a:rPr lang="en-GB" sz="1600" b="1" i="1" dirty="0"/>
                  <a:t>j × </a:t>
                </a:r>
                <a14:m>
                  <m:oMath xmlns:m="http://schemas.openxmlformats.org/officeDocument/2006/math">
                    <m:sSub>
                      <m:sSubPr>
                        <m:ctrlPr>
                          <a:rPr lang="en-GB" sz="1600" b="1" i="1" dirty="0">
                            <a:latin typeface="Cambria Math" panose="02040503050406030204" pitchFamily="18" charset="0"/>
                          </a:rPr>
                        </m:ctrlPr>
                      </m:sSubPr>
                      <m:e>
                        <m:r>
                          <a:rPr lang="en-NZ" sz="1600" b="1" i="1" dirty="0">
                            <a:latin typeface="Cambria Math" panose="02040503050406030204" pitchFamily="18" charset="0"/>
                          </a:rPr>
                          <m:t>𝒔</m:t>
                        </m:r>
                      </m:e>
                      <m:sub>
                        <m:r>
                          <a:rPr lang="en-NZ" sz="1600" b="1" i="1" dirty="0">
                            <a:latin typeface="Cambria Math" panose="02040503050406030204" pitchFamily="18" charset="0"/>
                          </a:rPr>
                          <m:t>𝒘</m:t>
                        </m:r>
                      </m:sub>
                    </m:sSub>
                  </m:oMath>
                </a14:m>
                <a:r>
                  <a:rPr lang="en-GB" sz="1600" b="1" i="1" dirty="0"/>
                  <a:t> + </a:t>
                </a:r>
                <a14:m>
                  <m:oMath xmlns:m="http://schemas.openxmlformats.org/officeDocument/2006/math">
                    <m:sSub>
                      <m:sSubPr>
                        <m:ctrlPr>
                          <a:rPr lang="en-GB" sz="1600" b="1" i="1" dirty="0">
                            <a:latin typeface="Cambria Math" panose="02040503050406030204" pitchFamily="18" charset="0"/>
                          </a:rPr>
                        </m:ctrlPr>
                      </m:sSubPr>
                      <m:e>
                        <m:r>
                          <a:rPr lang="en-NZ" sz="1600" b="1" i="1" dirty="0" smtClean="0">
                            <a:latin typeface="Cambria Math" panose="02040503050406030204" pitchFamily="18" charset="0"/>
                          </a:rPr>
                          <m:t>𝒇</m:t>
                        </m:r>
                      </m:e>
                      <m:sub>
                        <m:r>
                          <a:rPr lang="en-NZ" sz="1600" b="1" i="1" dirty="0" smtClean="0">
                            <a:latin typeface="Cambria Math" panose="02040503050406030204" pitchFamily="18" charset="0"/>
                          </a:rPr>
                          <m:t>𝒘</m:t>
                        </m:r>
                      </m:sub>
                    </m:sSub>
                  </m:oMath>
                </a14:m>
                <a:r>
                  <a:rPr lang="en-GB" sz="1600" b="1" i="1" dirty="0"/>
                  <a:t> – 1</a:t>
                </a:r>
                <a:r>
                  <a:rPr lang="en-GB" sz="1600" dirty="0"/>
                  <a:t>,</a:t>
                </a:r>
              </a:p>
              <a:p>
                <a:pPr marL="342900" indent="-342900">
                  <a:lnSpc>
                    <a:spcPct val="150000"/>
                  </a:lnSpc>
                  <a:buFont typeface="Arial" panose="020B0604020202020204" pitchFamily="34" charset="0"/>
                  <a:buChar char="•"/>
                </a:pPr>
                <a:r>
                  <a:rPr lang="en-GB" sz="1600" dirty="0"/>
                  <a:t> </a:t>
                </a:r>
                <a14:m>
                  <m:oMath xmlns:m="http://schemas.openxmlformats.org/officeDocument/2006/math">
                    <m:sSub>
                      <m:sSubPr>
                        <m:ctrlPr>
                          <a:rPr lang="en-GB" sz="1600" b="1" i="1" dirty="0">
                            <a:latin typeface="Cambria Math" panose="02040503050406030204" pitchFamily="18" charset="0"/>
                          </a:rPr>
                        </m:ctrlPr>
                      </m:sSubPr>
                      <m:e>
                        <m:r>
                          <a:rPr lang="en-NZ" sz="1600" b="1" i="1" dirty="0">
                            <a:latin typeface="Cambria Math" panose="02040503050406030204" pitchFamily="18" charset="0"/>
                          </a:rPr>
                          <m:t>𝒔</m:t>
                        </m:r>
                      </m:e>
                      <m:sub>
                        <m:r>
                          <a:rPr lang="en-NZ" sz="1600" b="1" i="1" dirty="0" smtClean="0">
                            <a:latin typeface="Cambria Math" panose="02040503050406030204" pitchFamily="18" charset="0"/>
                          </a:rPr>
                          <m:t>𝒉</m:t>
                        </m:r>
                      </m:sub>
                    </m:sSub>
                  </m:oMath>
                </a14:m>
                <a:r>
                  <a:rPr lang="en-GB" sz="1600" b="1" i="1" dirty="0"/>
                  <a:t> </a:t>
                </a:r>
                <a:r>
                  <a:rPr lang="en-GB" sz="1600" dirty="0"/>
                  <a:t>and </a:t>
                </a:r>
                <a14:m>
                  <m:oMath xmlns:m="http://schemas.openxmlformats.org/officeDocument/2006/math">
                    <m:sSub>
                      <m:sSubPr>
                        <m:ctrlPr>
                          <a:rPr lang="en-GB" sz="1600" b="1" i="1" dirty="0">
                            <a:latin typeface="Cambria Math" panose="02040503050406030204" pitchFamily="18" charset="0"/>
                          </a:rPr>
                        </m:ctrlPr>
                      </m:sSubPr>
                      <m:e>
                        <m:r>
                          <a:rPr lang="en-NZ" sz="1600" b="1" i="1" dirty="0">
                            <a:latin typeface="Cambria Math" panose="02040503050406030204" pitchFamily="18" charset="0"/>
                          </a:rPr>
                          <m:t>𝒔</m:t>
                        </m:r>
                      </m:e>
                      <m:sub>
                        <m:r>
                          <a:rPr lang="en-NZ" sz="1600" b="1" i="1" dirty="0">
                            <a:latin typeface="Cambria Math" panose="02040503050406030204" pitchFamily="18" charset="0"/>
                          </a:rPr>
                          <m:t>𝒘</m:t>
                        </m:r>
                      </m:sub>
                    </m:sSub>
                  </m:oMath>
                </a14:m>
                <a:r>
                  <a:rPr lang="en-GB" sz="1600" b="1" dirty="0"/>
                  <a:t> </a:t>
                </a:r>
                <a:r>
                  <a:rPr lang="en-GB" sz="1600" dirty="0"/>
                  <a:t>are the vertical and horizontal strides.</a:t>
                </a:r>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716533" y="1737360"/>
                <a:ext cx="6077669" cy="4486100"/>
              </a:xfrm>
              <a:prstGeom prst="rect">
                <a:avLst/>
              </a:prstGeom>
              <a:blipFill>
                <a:blip r:embed="rId4"/>
                <a:stretch>
                  <a:fillRect l="-401" b="-815"/>
                </a:stretch>
              </a:blipFill>
            </p:spPr>
            <p:txBody>
              <a:bodyPr/>
              <a:lstStyle/>
              <a:p>
                <a:r>
                  <a:rPr lang="en-NZ">
                    <a:noFill/>
                  </a:rPr>
                  <a:t> </a:t>
                </a:r>
              </a:p>
            </p:txBody>
          </p:sp>
        </mc:Fallback>
      </mc:AlternateContent>
    </p:spTree>
    <p:extLst>
      <p:ext uri="{BB962C8B-B14F-4D97-AF65-F5344CB8AC3E}">
        <p14:creationId xmlns:p14="http://schemas.microsoft.com/office/powerpoint/2010/main" val="1419778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9D792-1947-464B-8F2B-078CDF1BF5E6}"/>
              </a:ext>
            </a:extLst>
          </p:cNvPr>
          <p:cNvPicPr>
            <a:picLocks noChangeAspect="1"/>
          </p:cNvPicPr>
          <p:nvPr/>
        </p:nvPicPr>
        <p:blipFill>
          <a:blip r:embed="rId2"/>
          <a:stretch>
            <a:fillRect/>
          </a:stretch>
        </p:blipFill>
        <p:spPr>
          <a:xfrm>
            <a:off x="5964842" y="1995617"/>
            <a:ext cx="6020199" cy="3806890"/>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800" dirty="0"/>
              <a:t>Deep Computer Vision Using CNN</a:t>
            </a:r>
            <a:br>
              <a:rPr lang="en-GB" sz="2800" dirty="0"/>
            </a:br>
            <a:r>
              <a:rPr lang="en-GB" sz="3600" dirty="0"/>
              <a:t>Convolutional Layers</a:t>
            </a:r>
            <a:br>
              <a:rPr lang="en-GB" dirty="0"/>
            </a:br>
            <a:r>
              <a:rPr lang="en-GB" dirty="0"/>
              <a:t>Filters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16533" y="1737360"/>
            <a:ext cx="5248309" cy="15314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A neuron’s weights can be represented as a small image the size of the receptive field. </a:t>
            </a:r>
          </a:p>
          <a:p>
            <a:pPr marL="342900" indent="-342900">
              <a:lnSpc>
                <a:spcPct val="150000"/>
              </a:lnSpc>
              <a:buFont typeface="Arial" panose="020B0604020202020204" pitchFamily="34" charset="0"/>
              <a:buChar char="•"/>
            </a:pPr>
            <a:r>
              <a:rPr lang="en-GB" sz="1600" dirty="0"/>
              <a:t>For example, Figure shows two possible sets of weights, called filters (or convolution kernels). </a:t>
            </a:r>
          </a:p>
        </p:txBody>
      </p:sp>
      <p:sp>
        <p:nvSpPr>
          <p:cNvPr id="11" name="TextBox 10">
            <a:extLst>
              <a:ext uri="{FF2B5EF4-FFF2-40B4-BE49-F238E27FC236}">
                <a16:creationId xmlns:a16="http://schemas.microsoft.com/office/drawing/2014/main" id="{D8CEE0FE-F04D-4130-ABB8-FFA713C9B9F1}"/>
              </a:ext>
            </a:extLst>
          </p:cNvPr>
          <p:cNvSpPr txBox="1"/>
          <p:nvPr/>
        </p:nvSpPr>
        <p:spPr>
          <a:xfrm>
            <a:off x="716533" y="3719559"/>
            <a:ext cx="6246329" cy="2270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The first one is represented as a black square with a vertical white line in the middle; neurons using these weights will ignore everything in their receptive field except for the central vertical line.</a:t>
            </a:r>
          </a:p>
          <a:p>
            <a:pPr marL="342900" indent="-342900">
              <a:lnSpc>
                <a:spcPct val="150000"/>
              </a:lnSpc>
              <a:buFont typeface="Arial" panose="020B0604020202020204" pitchFamily="34" charset="0"/>
              <a:buChar char="•"/>
            </a:pPr>
            <a:r>
              <a:rPr lang="en-GB" sz="1600" dirty="0"/>
              <a:t>The second filter is a black square with a horizontal white line in the middle. neurons using these weights will ignore everything in their receptive field except for the central horizontal line.</a:t>
            </a:r>
          </a:p>
        </p:txBody>
      </p:sp>
    </p:spTree>
    <p:extLst>
      <p:ext uri="{BB962C8B-B14F-4D97-AF65-F5344CB8AC3E}">
        <p14:creationId xmlns:p14="http://schemas.microsoft.com/office/powerpoint/2010/main" val="63671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9D792-1947-464B-8F2B-078CDF1BF5E6}"/>
              </a:ext>
            </a:extLst>
          </p:cNvPr>
          <p:cNvPicPr>
            <a:picLocks noChangeAspect="1"/>
          </p:cNvPicPr>
          <p:nvPr/>
        </p:nvPicPr>
        <p:blipFill>
          <a:blip r:embed="rId2"/>
          <a:stretch>
            <a:fillRect/>
          </a:stretch>
        </p:blipFill>
        <p:spPr>
          <a:xfrm>
            <a:off x="6096000" y="2014492"/>
            <a:ext cx="6020199" cy="3806890"/>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800" dirty="0"/>
              <a:t>Deep Computer Vision Using CNN</a:t>
            </a:r>
            <a:br>
              <a:rPr lang="en-GB" sz="2800" dirty="0"/>
            </a:br>
            <a:r>
              <a:rPr lang="en-GB" sz="3600" dirty="0"/>
              <a:t>Convolutional Layers</a:t>
            </a:r>
            <a:br>
              <a:rPr lang="en-GB" dirty="0"/>
            </a:br>
            <a:r>
              <a:rPr lang="en-GB" dirty="0"/>
              <a:t>Filters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81115" y="1737360"/>
            <a:ext cx="5383728" cy="190077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If all neurons in a layer use the same vertical line filter, and you feed the network the input image (the bottom image), the layer will output the top-left image. </a:t>
            </a:r>
          </a:p>
          <a:p>
            <a:pPr marL="342900" indent="-342900">
              <a:lnSpc>
                <a:spcPct val="150000"/>
              </a:lnSpc>
              <a:buFont typeface="Arial" panose="020B0604020202020204" pitchFamily="34" charset="0"/>
              <a:buChar char="•"/>
            </a:pPr>
            <a:r>
              <a:rPr lang="en-GB" sz="1600" dirty="0"/>
              <a:t>The vertical white lines get enhanced while the rest gets blurred.</a:t>
            </a:r>
          </a:p>
        </p:txBody>
      </p:sp>
      <p:sp>
        <p:nvSpPr>
          <p:cNvPr id="11" name="TextBox 10">
            <a:extLst>
              <a:ext uri="{FF2B5EF4-FFF2-40B4-BE49-F238E27FC236}">
                <a16:creationId xmlns:a16="http://schemas.microsoft.com/office/drawing/2014/main" id="{D8CEE0FE-F04D-4130-ABB8-FFA713C9B9F1}"/>
              </a:ext>
            </a:extLst>
          </p:cNvPr>
          <p:cNvSpPr txBox="1"/>
          <p:nvPr/>
        </p:nvSpPr>
        <p:spPr>
          <a:xfrm>
            <a:off x="581114" y="3616254"/>
            <a:ext cx="6580261" cy="26394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A layer full of neurons using the same filter outputs a </a:t>
            </a:r>
            <a:r>
              <a:rPr lang="en-GB" sz="1600" b="1" i="1" dirty="0">
                <a:solidFill>
                  <a:schemeClr val="accent6">
                    <a:lumMod val="50000"/>
                  </a:schemeClr>
                </a:solidFill>
              </a:rPr>
              <a:t>feature map.</a:t>
            </a:r>
          </a:p>
          <a:p>
            <a:pPr marL="342900" indent="-342900">
              <a:lnSpc>
                <a:spcPct val="150000"/>
              </a:lnSpc>
              <a:buFont typeface="Arial" panose="020B0604020202020204" pitchFamily="34" charset="0"/>
              <a:buChar char="•"/>
            </a:pPr>
            <a:r>
              <a:rPr lang="en-GB" sz="1600" b="1" i="1" dirty="0">
                <a:solidFill>
                  <a:schemeClr val="accent6">
                    <a:lumMod val="50000"/>
                  </a:schemeClr>
                </a:solidFill>
              </a:rPr>
              <a:t>Feature Map</a:t>
            </a:r>
            <a:r>
              <a:rPr lang="en-GB" sz="1600" dirty="0"/>
              <a:t> highlights the areas in an image that activate the filter the most. </a:t>
            </a:r>
          </a:p>
          <a:p>
            <a:pPr marL="342900" indent="-342900">
              <a:lnSpc>
                <a:spcPct val="150000"/>
              </a:lnSpc>
              <a:buFont typeface="Arial" panose="020B0604020202020204" pitchFamily="34" charset="0"/>
              <a:buChar char="•"/>
            </a:pPr>
            <a:r>
              <a:rPr lang="en-GB" sz="1600" dirty="0"/>
              <a:t>Of course, you do not have to define the filters manually: instead, during training the convolutional layer will automatically learn the most useful filters for its task.</a:t>
            </a:r>
          </a:p>
          <a:p>
            <a:pPr marL="342900" indent="-342900">
              <a:lnSpc>
                <a:spcPct val="150000"/>
              </a:lnSpc>
              <a:buFont typeface="Arial" panose="020B0604020202020204" pitchFamily="34" charset="0"/>
              <a:buChar char="•"/>
            </a:pPr>
            <a:r>
              <a:rPr lang="en-GB" sz="1600" dirty="0"/>
              <a:t>The layers above will learn to combine them into more complex patterns.</a:t>
            </a:r>
          </a:p>
        </p:txBody>
      </p:sp>
    </p:spTree>
    <p:extLst>
      <p:ext uri="{BB962C8B-B14F-4D97-AF65-F5344CB8AC3E}">
        <p14:creationId xmlns:p14="http://schemas.microsoft.com/office/powerpoint/2010/main" val="407341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800" dirty="0"/>
              <a:t>Deep Computer Vision Using CNN</a:t>
            </a:r>
            <a:br>
              <a:rPr lang="en-GB" sz="2800" dirty="0"/>
            </a:br>
            <a:r>
              <a:rPr lang="en-GB" sz="3600" dirty="0"/>
              <a:t>Convolutional Layers</a:t>
            </a:r>
            <a:br>
              <a:rPr lang="en-GB" dirty="0"/>
            </a:br>
            <a:r>
              <a:rPr lang="en-GB" dirty="0"/>
              <a:t>Filters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37</a:t>
            </a:fld>
            <a:endParaRPr lang="en-NZ"/>
          </a:p>
        </p:txBody>
      </p:sp>
      <p:pic>
        <p:nvPicPr>
          <p:cNvPr id="9" name="Picture 8" descr="A picture containing clock&#10;&#10;Description automatically generated">
            <a:extLst>
              <a:ext uri="{FF2B5EF4-FFF2-40B4-BE49-F238E27FC236}">
                <a16:creationId xmlns:a16="http://schemas.microsoft.com/office/drawing/2014/main" id="{0FB86D82-6A3D-4E21-9E13-18E83F28C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41" y="1889573"/>
            <a:ext cx="7608301" cy="4279669"/>
          </a:xfrm>
          <a:prstGeom prst="rect">
            <a:avLst/>
          </a:prstGeom>
        </p:spPr>
      </p:pic>
      <p:pic>
        <p:nvPicPr>
          <p:cNvPr id="13" name="Picture 12" descr="A close up of a logo&#10;&#10;Description automatically generated">
            <a:extLst>
              <a:ext uri="{FF2B5EF4-FFF2-40B4-BE49-F238E27FC236}">
                <a16:creationId xmlns:a16="http://schemas.microsoft.com/office/drawing/2014/main" id="{E4BF1EBD-1EC0-4A69-8151-125BC9FB5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8943" y="2466183"/>
            <a:ext cx="2722883" cy="2626376"/>
          </a:xfrm>
          <a:prstGeom prst="rect">
            <a:avLst/>
          </a:prstGeom>
        </p:spPr>
      </p:pic>
    </p:spTree>
    <p:extLst>
      <p:ext uri="{BB962C8B-B14F-4D97-AF65-F5344CB8AC3E}">
        <p14:creationId xmlns:p14="http://schemas.microsoft.com/office/powerpoint/2010/main" val="3724509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138D43-B9F8-4755-B473-92F49A4E1FE2}"/>
              </a:ext>
            </a:extLst>
          </p:cNvPr>
          <p:cNvGrpSpPr>
            <a:grpSpLocks noChangeAspect="1"/>
          </p:cNvGrpSpPr>
          <p:nvPr/>
        </p:nvGrpSpPr>
        <p:grpSpPr>
          <a:xfrm>
            <a:off x="7273255" y="1798255"/>
            <a:ext cx="4027555" cy="4517866"/>
            <a:chOff x="7342364" y="1914431"/>
            <a:chExt cx="3870119" cy="4341264"/>
          </a:xfrm>
        </p:grpSpPr>
        <p:pic>
          <p:nvPicPr>
            <p:cNvPr id="6" name="Picture 5">
              <a:extLst>
                <a:ext uri="{FF2B5EF4-FFF2-40B4-BE49-F238E27FC236}">
                  <a16:creationId xmlns:a16="http://schemas.microsoft.com/office/drawing/2014/main" id="{998A10C0-9D9B-41A1-BC39-A5B436FE4927}"/>
                </a:ext>
              </a:extLst>
            </p:cNvPr>
            <p:cNvPicPr>
              <a:picLocks noChangeAspect="1"/>
            </p:cNvPicPr>
            <p:nvPr/>
          </p:nvPicPr>
          <p:blipFill>
            <a:blip r:embed="rId2"/>
            <a:stretch>
              <a:fillRect/>
            </a:stretch>
          </p:blipFill>
          <p:spPr>
            <a:xfrm>
              <a:off x="7342364" y="1914431"/>
              <a:ext cx="3870119" cy="4341264"/>
            </a:xfrm>
            <a:prstGeom prst="rect">
              <a:avLst/>
            </a:prstGeom>
          </p:spPr>
        </p:pic>
        <p:sp>
          <p:nvSpPr>
            <p:cNvPr id="13" name="TextBox 12">
              <a:extLst>
                <a:ext uri="{FF2B5EF4-FFF2-40B4-BE49-F238E27FC236}">
                  <a16:creationId xmlns:a16="http://schemas.microsoft.com/office/drawing/2014/main" id="{90C04C53-53FA-4A0F-BF2D-DE48A16150D0}"/>
                </a:ext>
              </a:extLst>
            </p:cNvPr>
            <p:cNvSpPr txBox="1"/>
            <p:nvPr/>
          </p:nvSpPr>
          <p:spPr>
            <a:xfrm>
              <a:off x="8938176" y="3638137"/>
              <a:ext cx="779676" cy="338554"/>
            </a:xfrm>
            <a:prstGeom prst="rect">
              <a:avLst/>
            </a:prstGeom>
            <a:noFill/>
          </p:spPr>
          <p:txBody>
            <a:bodyPr wrap="square">
              <a:spAutoFit/>
            </a:bodyPr>
            <a:lstStyle/>
            <a:p>
              <a:pPr algn="ctr"/>
              <a:r>
                <a:rPr lang="en-GB" sz="800" dirty="0">
                  <a:solidFill>
                    <a:schemeClr val="accent6">
                      <a:lumMod val="50000"/>
                    </a:schemeClr>
                  </a:solidFill>
                </a:rPr>
                <a:t>Convolutional Layer 1</a:t>
              </a:r>
              <a:endParaRPr lang="en-NZ" sz="800" dirty="0">
                <a:solidFill>
                  <a:schemeClr val="accent6">
                    <a:lumMod val="50000"/>
                  </a:schemeClr>
                </a:solidFill>
              </a:endParaRPr>
            </a:p>
          </p:txBody>
        </p:sp>
        <p:sp>
          <p:nvSpPr>
            <p:cNvPr id="14" name="TextBox 13">
              <a:extLst>
                <a:ext uri="{FF2B5EF4-FFF2-40B4-BE49-F238E27FC236}">
                  <a16:creationId xmlns:a16="http://schemas.microsoft.com/office/drawing/2014/main" id="{72F92D80-4A51-4D82-9A5E-46DDB3C32305}"/>
                </a:ext>
              </a:extLst>
            </p:cNvPr>
            <p:cNvSpPr txBox="1"/>
            <p:nvPr/>
          </p:nvSpPr>
          <p:spPr>
            <a:xfrm>
              <a:off x="8949810" y="2238596"/>
              <a:ext cx="885231" cy="369332"/>
            </a:xfrm>
            <a:prstGeom prst="rect">
              <a:avLst/>
            </a:prstGeom>
            <a:noFill/>
          </p:spPr>
          <p:txBody>
            <a:bodyPr wrap="square">
              <a:spAutoFit/>
            </a:bodyPr>
            <a:lstStyle/>
            <a:p>
              <a:pPr algn="ctr"/>
              <a:r>
                <a:rPr lang="en-GB" sz="900" dirty="0">
                  <a:solidFill>
                    <a:schemeClr val="accent6">
                      <a:lumMod val="50000"/>
                    </a:schemeClr>
                  </a:solidFill>
                </a:rPr>
                <a:t>Convolutional Layer 2</a:t>
              </a:r>
              <a:endParaRPr lang="en-NZ" sz="900" dirty="0">
                <a:solidFill>
                  <a:schemeClr val="accent6">
                    <a:lumMod val="50000"/>
                  </a:schemeClr>
                </a:solidFill>
              </a:endParaRPr>
            </a:p>
          </p:txBody>
        </p:sp>
        <p:sp>
          <p:nvSpPr>
            <p:cNvPr id="15" name="TextBox 14">
              <a:extLst>
                <a:ext uri="{FF2B5EF4-FFF2-40B4-BE49-F238E27FC236}">
                  <a16:creationId xmlns:a16="http://schemas.microsoft.com/office/drawing/2014/main" id="{605A7A56-391C-42F7-99FC-AE045BA62D71}"/>
                </a:ext>
              </a:extLst>
            </p:cNvPr>
            <p:cNvSpPr txBox="1"/>
            <p:nvPr/>
          </p:nvSpPr>
          <p:spPr>
            <a:xfrm>
              <a:off x="8955056" y="5212405"/>
              <a:ext cx="669516" cy="400110"/>
            </a:xfrm>
            <a:prstGeom prst="rect">
              <a:avLst/>
            </a:prstGeom>
            <a:noFill/>
          </p:spPr>
          <p:txBody>
            <a:bodyPr wrap="square">
              <a:spAutoFit/>
            </a:bodyPr>
            <a:lstStyle/>
            <a:p>
              <a:pPr algn="ctr"/>
              <a:r>
                <a:rPr lang="en-GB" sz="1000" dirty="0">
                  <a:solidFill>
                    <a:schemeClr val="bg1"/>
                  </a:solidFill>
                </a:rPr>
                <a:t>Input Layer</a:t>
              </a:r>
              <a:endParaRPr lang="en-NZ" sz="1000" dirty="0">
                <a:solidFill>
                  <a:schemeClr val="bg1"/>
                </a:solidFill>
              </a:endParaRPr>
            </a:p>
          </p:txBody>
        </p:sp>
      </p:grpSp>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2800" dirty="0"/>
              <a:t>Deep Computer Vision Using CNN</a:t>
            </a:r>
            <a:br>
              <a:rPr lang="en-GB" sz="2800" dirty="0"/>
            </a:br>
            <a:r>
              <a:rPr lang="en-GB" sz="3600" dirty="0"/>
              <a:t>Convolutional Layers</a:t>
            </a:r>
            <a:br>
              <a:rPr lang="en-GB" dirty="0"/>
            </a:br>
            <a:r>
              <a:rPr lang="en-NZ" dirty="0"/>
              <a:t>Stacking Multiple Feature Maps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16533" y="1737360"/>
            <a:ext cx="5784935"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Up to now, for simplicity, We have represented the output of each convolutional layer as a 2D layer, </a:t>
            </a:r>
          </a:p>
          <a:p>
            <a:pPr marL="342900" indent="-342900">
              <a:lnSpc>
                <a:spcPct val="150000"/>
              </a:lnSpc>
              <a:buFont typeface="Arial" panose="020B0604020202020204" pitchFamily="34" charset="0"/>
              <a:buChar char="•"/>
            </a:pPr>
            <a:r>
              <a:rPr lang="en-GB" sz="1600" dirty="0"/>
              <a:t>In reality a convolutional layer has multiple filters (you decide how many) and outputs one </a:t>
            </a:r>
            <a:r>
              <a:rPr lang="en-GB" sz="1600" b="1" i="1" dirty="0">
                <a:solidFill>
                  <a:schemeClr val="accent6">
                    <a:lumMod val="50000"/>
                  </a:schemeClr>
                </a:solidFill>
              </a:rPr>
              <a:t>feature map </a:t>
            </a:r>
            <a:r>
              <a:rPr lang="en-GB" sz="1600" dirty="0"/>
              <a:t>per </a:t>
            </a:r>
            <a:r>
              <a:rPr lang="en-GB" sz="1600" b="1" i="1" dirty="0">
                <a:solidFill>
                  <a:schemeClr val="accent6">
                    <a:lumMod val="50000"/>
                  </a:schemeClr>
                </a:solidFill>
              </a:rPr>
              <a:t>filter</a:t>
            </a:r>
            <a:r>
              <a:rPr lang="en-GB" sz="1600" dirty="0"/>
              <a:t>. </a:t>
            </a:r>
          </a:p>
          <a:p>
            <a:pPr marL="342900" indent="-342900">
              <a:lnSpc>
                <a:spcPct val="150000"/>
              </a:lnSpc>
              <a:buFont typeface="Arial" panose="020B0604020202020204" pitchFamily="34" charset="0"/>
              <a:buChar char="•"/>
            </a:pPr>
            <a:r>
              <a:rPr lang="en-GB" sz="1600" dirty="0"/>
              <a:t>So it is more accurately represented in 3D. </a:t>
            </a:r>
          </a:p>
          <a:p>
            <a:pPr marL="342900" indent="-342900">
              <a:lnSpc>
                <a:spcPct val="150000"/>
              </a:lnSpc>
              <a:buFont typeface="Arial" panose="020B0604020202020204" pitchFamily="34" charset="0"/>
              <a:buChar char="•"/>
            </a:pPr>
            <a:r>
              <a:rPr lang="en-GB" sz="1600" dirty="0"/>
              <a:t>A convolutional layer simultaneously applies multiple trainable filters to its inputs, making it capable of detecting multiple features anywhere in its inputs. </a:t>
            </a:r>
          </a:p>
          <a:p>
            <a:pPr marL="342900" indent="-342900">
              <a:lnSpc>
                <a:spcPct val="150000"/>
              </a:lnSpc>
              <a:buFont typeface="Arial" panose="020B0604020202020204" pitchFamily="34" charset="0"/>
              <a:buChar char="•"/>
            </a:pPr>
            <a:r>
              <a:rPr lang="en-GB" sz="1600" dirty="0"/>
              <a:t>Input images are composed of multiple sublayers: one per </a:t>
            </a:r>
            <a:r>
              <a:rPr lang="en-GB" sz="1600" dirty="0" err="1"/>
              <a:t>color</a:t>
            </a:r>
            <a:r>
              <a:rPr lang="en-GB" sz="1600" dirty="0"/>
              <a:t> channel. </a:t>
            </a:r>
          </a:p>
          <a:p>
            <a:pPr marL="342900" indent="-342900">
              <a:lnSpc>
                <a:spcPct val="150000"/>
              </a:lnSpc>
              <a:buFont typeface="Arial" panose="020B0604020202020204" pitchFamily="34" charset="0"/>
              <a:buChar char="•"/>
            </a:pPr>
            <a:r>
              <a:rPr lang="en-GB" sz="1600" dirty="0"/>
              <a:t>There are typically three: red, green, and blue (RGB). </a:t>
            </a:r>
          </a:p>
          <a:p>
            <a:pPr marL="342900" indent="-342900">
              <a:lnSpc>
                <a:spcPct val="150000"/>
              </a:lnSpc>
              <a:buFont typeface="Arial" panose="020B0604020202020204" pitchFamily="34" charset="0"/>
              <a:buChar char="•"/>
            </a:pPr>
            <a:r>
              <a:rPr lang="en-GB" sz="1600" dirty="0"/>
              <a:t>Grayscale images have just one channel.</a:t>
            </a:r>
          </a:p>
        </p:txBody>
      </p:sp>
    </p:spTree>
    <p:extLst>
      <p:ext uri="{BB962C8B-B14F-4D97-AF65-F5344CB8AC3E}">
        <p14:creationId xmlns:p14="http://schemas.microsoft.com/office/powerpoint/2010/main" val="1993771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dirty="0"/>
            </a:br>
            <a:r>
              <a:rPr lang="en-NZ" dirty="0"/>
              <a:t>Pooling Layers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39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47289" y="1737360"/>
            <a:ext cx="10444294"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a:t>
            </a:r>
            <a:r>
              <a:rPr lang="en-GB" b="1" i="1" dirty="0">
                <a:solidFill>
                  <a:schemeClr val="accent6">
                    <a:lumMod val="50000"/>
                  </a:schemeClr>
                </a:solidFill>
              </a:rPr>
              <a:t>pooling layers</a:t>
            </a:r>
            <a:r>
              <a:rPr lang="en-GB" dirty="0"/>
              <a:t>’ goal is to subsample (i.e., shrink) the input image in order to reduce the computational load, the memory usage, and the number of parameters (thereby limiting the risk of overfitting). </a:t>
            </a:r>
          </a:p>
        </p:txBody>
      </p:sp>
      <p:pic>
        <p:nvPicPr>
          <p:cNvPr id="4" name="Picture 3">
            <a:extLst>
              <a:ext uri="{FF2B5EF4-FFF2-40B4-BE49-F238E27FC236}">
                <a16:creationId xmlns:a16="http://schemas.microsoft.com/office/drawing/2014/main" id="{F85E1D76-9532-4BB6-811E-67A2741AD940}"/>
              </a:ext>
            </a:extLst>
          </p:cNvPr>
          <p:cNvPicPr>
            <a:picLocks noChangeAspect="1"/>
          </p:cNvPicPr>
          <p:nvPr/>
        </p:nvPicPr>
        <p:blipFill>
          <a:blip r:embed="rId3"/>
          <a:stretch>
            <a:fillRect/>
          </a:stretch>
        </p:blipFill>
        <p:spPr>
          <a:xfrm>
            <a:off x="4725164" y="2936510"/>
            <a:ext cx="6811263" cy="2861021"/>
          </a:xfrm>
          <a:prstGeom prst="rect">
            <a:avLst/>
          </a:prstGeom>
        </p:spPr>
      </p:pic>
      <p:sp>
        <p:nvSpPr>
          <p:cNvPr id="9" name="TextBox 8">
            <a:extLst>
              <a:ext uri="{FF2B5EF4-FFF2-40B4-BE49-F238E27FC236}">
                <a16:creationId xmlns:a16="http://schemas.microsoft.com/office/drawing/2014/main" id="{ED577BC7-476A-43B5-90AA-9FA33DFDCEEA}"/>
              </a:ext>
            </a:extLst>
          </p:cNvPr>
          <p:cNvSpPr txBox="1"/>
          <p:nvPr/>
        </p:nvSpPr>
        <p:spPr>
          <a:xfrm>
            <a:off x="847289" y="3018510"/>
            <a:ext cx="3466331" cy="3046988"/>
          </a:xfrm>
          <a:prstGeom prst="rect">
            <a:avLst/>
          </a:prstGeom>
          <a:noFill/>
        </p:spPr>
        <p:txBody>
          <a:bodyPr wrap="square">
            <a:spAutoFit/>
          </a:bodyPr>
          <a:lstStyle/>
          <a:p>
            <a:pPr marL="285750" indent="-285750">
              <a:buFont typeface="Arial" panose="020B0604020202020204" pitchFamily="34" charset="0"/>
              <a:buChar char="•"/>
            </a:pPr>
            <a:r>
              <a:rPr lang="en-GB" sz="1600" dirty="0"/>
              <a:t>Figure shows a max pooling layer, which is the most common type of pooling layer.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In this example, we use a 2 × 2 pooling kernel, with a stride of 2 and no padding.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Only the max input value in each receptive field makes it to the next layer, while the other inputs are dropped.</a:t>
            </a:r>
            <a:endParaRPr lang="en-NZ" sz="1600" dirty="0"/>
          </a:p>
        </p:txBody>
      </p:sp>
    </p:spTree>
    <p:extLst>
      <p:ext uri="{BB962C8B-B14F-4D97-AF65-F5344CB8AC3E}">
        <p14:creationId xmlns:p14="http://schemas.microsoft.com/office/powerpoint/2010/main" val="16217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a:t>
            </a:fld>
            <a:endParaRPr lang="en-NZ"/>
          </a:p>
        </p:txBody>
      </p:sp>
      <p:sp>
        <p:nvSpPr>
          <p:cNvPr id="48" name="Rectangle 47">
            <a:extLst>
              <a:ext uri="{FF2B5EF4-FFF2-40B4-BE49-F238E27FC236}">
                <a16:creationId xmlns:a16="http://schemas.microsoft.com/office/drawing/2014/main" id="{1D8B880F-3CBB-4CCF-8672-42875F4B5C26}"/>
              </a:ext>
            </a:extLst>
          </p:cNvPr>
          <p:cNvSpPr/>
          <p:nvPr/>
        </p:nvSpPr>
        <p:spPr>
          <a:xfrm>
            <a:off x="1285336" y="2056435"/>
            <a:ext cx="9927147" cy="4456926"/>
          </a:xfrm>
          <a:prstGeom prst="rect">
            <a:avLst/>
          </a:prstGeom>
        </p:spPr>
        <p:txBody>
          <a:bodyPr wrap="square" lIns="0" tIns="0" rIns="0" bIns="0" anchor="t">
            <a:spAutoFit/>
          </a:bodyPr>
          <a:lstStyle/>
          <a:p>
            <a:pPr>
              <a:lnSpc>
                <a:spcPts val="1900"/>
              </a:lnSpc>
            </a:pPr>
            <a:r>
              <a:rPr lang="en-GB" sz="2000" b="1" dirty="0">
                <a:solidFill>
                  <a:schemeClr val="accent3"/>
                </a:solidFill>
                <a:cs typeface="Segoe UI" panose="020B0502040204020203" pitchFamily="34" charset="0"/>
              </a:rPr>
              <a:t>True</a:t>
            </a:r>
            <a:r>
              <a:rPr lang="en-GB" sz="2000" b="1" dirty="0">
                <a:solidFill>
                  <a:schemeClr val="tx1">
                    <a:lumMod val="75000"/>
                    <a:lumOff val="25000"/>
                  </a:schemeClr>
                </a:solidFill>
                <a:cs typeface="Segoe UI" panose="020B0502040204020203" pitchFamily="34" charset="0"/>
              </a:rPr>
              <a:t> or </a:t>
            </a:r>
            <a:r>
              <a:rPr lang="en-GB" sz="2000" b="1" dirty="0">
                <a:solidFill>
                  <a:srgbClr val="FF0000"/>
                </a:solidFill>
                <a:cs typeface="Segoe UI" panose="020B0502040204020203" pitchFamily="34" charset="0"/>
              </a:rPr>
              <a:t>False</a:t>
            </a:r>
          </a:p>
          <a:p>
            <a:pPr>
              <a:lnSpc>
                <a:spcPts val="1900"/>
              </a:lnSpc>
            </a:pPr>
            <a:endParaRPr lang="en-GB" sz="1400" dirty="0">
              <a:solidFill>
                <a:schemeClr val="tx1">
                  <a:lumMod val="75000"/>
                  <a:lumOff val="25000"/>
                </a:schemeClr>
              </a:solidFill>
              <a:cs typeface="Segoe UI" panose="020B0502040204020203" pitchFamily="34" charset="0"/>
            </a:endParaRPr>
          </a:p>
          <a:p>
            <a:pPr marL="342900" indent="-342900">
              <a:lnSpc>
                <a:spcPct val="150000"/>
              </a:lnSpc>
              <a:buFont typeface="+mj-lt"/>
              <a:buAutoNum type="arabicPeriod"/>
            </a:pPr>
            <a:r>
              <a:rPr lang="en-GB" dirty="0">
                <a:solidFill>
                  <a:schemeClr val="tx1">
                    <a:lumMod val="75000"/>
                    <a:lumOff val="25000"/>
                  </a:schemeClr>
                </a:solidFill>
                <a:cs typeface="Segoe UI" panose="020B0502040204020203" pitchFamily="34" charset="0"/>
              </a:rPr>
              <a:t>Support Vector Machines (SVMs) are a type of unsupervised learning model.</a:t>
            </a:r>
          </a:p>
          <a:p>
            <a:pPr marL="342900" indent="-342900">
              <a:lnSpc>
                <a:spcPct val="150000"/>
              </a:lnSpc>
              <a:buFont typeface="+mj-lt"/>
              <a:buAutoNum type="arabicPeriod"/>
            </a:pPr>
            <a:r>
              <a:rPr lang="en-GB" dirty="0">
                <a:solidFill>
                  <a:schemeClr val="tx1">
                    <a:lumMod val="75000"/>
                    <a:lumOff val="25000"/>
                  </a:schemeClr>
                </a:solidFill>
                <a:cs typeface="Segoe UI" panose="020B0502040204020203" pitchFamily="34" charset="0"/>
              </a:rPr>
              <a:t>Overfitting in machine learning refers to a model that has learned the training data too well, including its noise and outliers, and may perform poorly on unseen data.</a:t>
            </a:r>
          </a:p>
          <a:p>
            <a:pPr marL="342900" indent="-342900">
              <a:lnSpc>
                <a:spcPct val="150000"/>
              </a:lnSpc>
              <a:buFont typeface="+mj-lt"/>
              <a:buAutoNum type="arabicPeriod"/>
            </a:pPr>
            <a:r>
              <a:rPr lang="en-GB" dirty="0">
                <a:solidFill>
                  <a:schemeClr val="tx1">
                    <a:lumMod val="75000"/>
                    <a:lumOff val="25000"/>
                  </a:schemeClr>
                </a:solidFill>
                <a:cs typeface="Segoe UI" panose="020B0502040204020203" pitchFamily="34" charset="0"/>
              </a:rPr>
              <a:t>The primary goal of a neural network's activation function is to transform the input signal into an output signal for the next layer.</a:t>
            </a:r>
          </a:p>
          <a:p>
            <a:pPr marL="342900" indent="-342900">
              <a:lnSpc>
                <a:spcPct val="150000"/>
              </a:lnSpc>
              <a:buFont typeface="+mj-lt"/>
              <a:buAutoNum type="arabicPeriod"/>
            </a:pPr>
            <a:r>
              <a:rPr lang="en-GB" dirty="0">
                <a:solidFill>
                  <a:schemeClr val="tx1">
                    <a:lumMod val="75000"/>
                    <a:lumOff val="25000"/>
                  </a:schemeClr>
                </a:solidFill>
                <a:cs typeface="Segoe UI" panose="020B0502040204020203" pitchFamily="34" charset="0"/>
              </a:rPr>
              <a:t>The '</a:t>
            </a:r>
            <a:r>
              <a:rPr lang="en-GB" dirty="0" err="1">
                <a:solidFill>
                  <a:schemeClr val="tx1">
                    <a:lumMod val="75000"/>
                    <a:lumOff val="25000"/>
                  </a:schemeClr>
                </a:solidFill>
                <a:cs typeface="Segoe UI" panose="020B0502040204020203" pitchFamily="34" charset="0"/>
              </a:rPr>
              <a:t>ReLU</a:t>
            </a:r>
            <a:r>
              <a:rPr lang="en-GB" dirty="0">
                <a:solidFill>
                  <a:schemeClr val="tx1">
                    <a:lumMod val="75000"/>
                    <a:lumOff val="25000"/>
                  </a:schemeClr>
                </a:solidFill>
                <a:cs typeface="Segoe UI" panose="020B0502040204020203" pitchFamily="34" charset="0"/>
              </a:rPr>
              <a:t>' (Rectified Linear Unit) activation function returns 0 if its input is negative and returns the input itself if it's positive or zero.</a:t>
            </a:r>
          </a:p>
          <a:p>
            <a:pPr marL="342900" indent="-342900">
              <a:lnSpc>
                <a:spcPct val="150000"/>
              </a:lnSpc>
              <a:buFont typeface="+mj-lt"/>
              <a:buAutoNum type="arabicPeriod"/>
            </a:pPr>
            <a:r>
              <a:rPr lang="en-GB" dirty="0">
                <a:solidFill>
                  <a:schemeClr val="tx1">
                    <a:lumMod val="75000"/>
                    <a:lumOff val="25000"/>
                  </a:schemeClr>
                </a:solidFill>
                <a:cs typeface="Segoe UI" panose="020B0502040204020203" pitchFamily="34" charset="0"/>
              </a:rPr>
              <a:t>Forward Propagation in neural networks is a method that updates the weights and biases in order to minimize the error of the output layer.</a:t>
            </a:r>
          </a:p>
          <a:p>
            <a:pPr marL="285750" indent="-285750">
              <a:lnSpc>
                <a:spcPts val="1900"/>
              </a:lnSpc>
              <a:buFont typeface="Arial" panose="020B0604020202020204" pitchFamily="34" charset="0"/>
              <a:buChar char="•"/>
            </a:pPr>
            <a:endParaRPr lang="en-US" sz="1400"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1423414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 shot of a computer&#10;&#10;Description automatically generated">
            <a:extLst>
              <a:ext uri="{FF2B5EF4-FFF2-40B4-BE49-F238E27FC236}">
                <a16:creationId xmlns:a16="http://schemas.microsoft.com/office/drawing/2014/main" id="{93D25148-0FE7-448F-8002-CEC0C7D6E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434" y="1659484"/>
            <a:ext cx="3771900" cy="2362200"/>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dirty="0"/>
            </a:br>
            <a:r>
              <a:rPr lang="en-NZ" dirty="0"/>
              <a:t>Pooling Layers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461396" y="1737361"/>
            <a:ext cx="8175672"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Pooling Layers for Convolutional Neural Networks:</a:t>
            </a:r>
          </a:p>
          <a:p>
            <a:pPr marL="800100" lvl="1" indent="-342900">
              <a:lnSpc>
                <a:spcPct val="150000"/>
              </a:lnSpc>
              <a:buFont typeface="Arial" panose="020B0604020202020204" pitchFamily="34" charset="0"/>
              <a:buChar char="•"/>
            </a:pPr>
            <a:r>
              <a:rPr lang="en-GB" sz="1600" b="1" dirty="0"/>
              <a:t>Max Pooling Layer</a:t>
            </a:r>
            <a:r>
              <a:rPr lang="en-GB" sz="1600" dirty="0"/>
              <a:t>:</a:t>
            </a:r>
          </a:p>
          <a:p>
            <a:pPr marL="1257300" lvl="2" indent="-342900">
              <a:lnSpc>
                <a:spcPct val="150000"/>
              </a:lnSpc>
              <a:buFont typeface="Arial" panose="020B0604020202020204" pitchFamily="34" charset="0"/>
              <a:buChar char="•"/>
            </a:pPr>
            <a:r>
              <a:rPr lang="en-GB" sz="1600" dirty="0"/>
              <a:t>Is a pooling operation that calculates the maximum value in each patch of each feature map.</a:t>
            </a:r>
          </a:p>
          <a:p>
            <a:pPr marL="800100" lvl="1" indent="-342900">
              <a:lnSpc>
                <a:spcPct val="150000"/>
              </a:lnSpc>
              <a:buFont typeface="Arial" panose="020B0604020202020204" pitchFamily="34" charset="0"/>
              <a:buChar char="•"/>
            </a:pPr>
            <a:r>
              <a:rPr lang="en-GB" sz="1600" b="1" dirty="0"/>
              <a:t>Average Pooling Layer</a:t>
            </a:r>
            <a:r>
              <a:rPr lang="en-GB" sz="1600" dirty="0"/>
              <a:t>:</a:t>
            </a:r>
          </a:p>
          <a:p>
            <a:pPr marL="1257300" lvl="2" indent="-342900">
              <a:lnSpc>
                <a:spcPct val="150000"/>
              </a:lnSpc>
              <a:buFont typeface="Arial" panose="020B0604020202020204" pitchFamily="34" charset="0"/>
              <a:buChar char="•"/>
            </a:pPr>
            <a:r>
              <a:rPr lang="en-GB" sz="1600" dirty="0"/>
              <a:t>Involves calculating the average for each patch of the feature map.</a:t>
            </a:r>
          </a:p>
          <a:p>
            <a:pPr marL="800100" lvl="1" indent="-342900">
              <a:lnSpc>
                <a:spcPct val="150000"/>
              </a:lnSpc>
              <a:buFont typeface="Arial" panose="020B0604020202020204" pitchFamily="34" charset="0"/>
              <a:buChar char="•"/>
            </a:pPr>
            <a:r>
              <a:rPr lang="en-GB" sz="1600" b="1" dirty="0"/>
              <a:t>Global Pooling Layers</a:t>
            </a:r>
            <a:r>
              <a:rPr lang="en-GB" sz="1600" dirty="0"/>
              <a:t>:</a:t>
            </a:r>
          </a:p>
          <a:p>
            <a:pPr marL="1257300" lvl="2" indent="-342900">
              <a:lnSpc>
                <a:spcPct val="150000"/>
              </a:lnSpc>
              <a:buFont typeface="Arial" panose="020B0604020202020204" pitchFamily="34" charset="0"/>
              <a:buChar char="•"/>
            </a:pPr>
            <a:r>
              <a:rPr lang="en-GB" sz="1600" dirty="0"/>
              <a:t>Instead of down sampling patches of the input feature map, global pooling down samples the entire feature map to a single value. Global pooling can be used in a model to aggressively summarize the presence of a feature in an image.</a:t>
            </a:r>
          </a:p>
          <a:p>
            <a:pPr marL="1257300" lvl="2" indent="-342900">
              <a:lnSpc>
                <a:spcPct val="150000"/>
              </a:lnSpc>
              <a:buFont typeface="Arial" panose="020B0604020202020204" pitchFamily="34" charset="0"/>
              <a:buChar char="•"/>
            </a:pPr>
            <a:r>
              <a:rPr lang="en-GB" sz="1600" dirty="0"/>
              <a:t>Both global average pooling and global max pooling are supported by Keras via the </a:t>
            </a:r>
            <a:r>
              <a:rPr lang="en-GB" sz="1600" b="1" i="1" dirty="0"/>
              <a:t>GlobalAveragePooling2D</a:t>
            </a:r>
            <a:r>
              <a:rPr lang="en-GB" sz="1600" dirty="0"/>
              <a:t> and </a:t>
            </a:r>
            <a:r>
              <a:rPr lang="en-GB" sz="1600" b="1" i="1" dirty="0"/>
              <a:t>GlobalMaxPooling2D</a:t>
            </a:r>
            <a:r>
              <a:rPr lang="en-GB" sz="1600" dirty="0"/>
              <a:t> classes respectively.</a:t>
            </a:r>
          </a:p>
        </p:txBody>
      </p:sp>
      <p:pic>
        <p:nvPicPr>
          <p:cNvPr id="17" name="Picture 2">
            <a:extLst>
              <a:ext uri="{FF2B5EF4-FFF2-40B4-BE49-F238E27FC236}">
                <a16:creationId xmlns:a16="http://schemas.microsoft.com/office/drawing/2014/main" id="{65C6EEAC-5AD4-4192-B720-3BCE17153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0673" y="4021684"/>
            <a:ext cx="3026056" cy="222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407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E1BFC0-FD9A-4CAC-8A03-D9B0A9D29712}"/>
              </a:ext>
            </a:extLst>
          </p:cNvPr>
          <p:cNvPicPr>
            <a:picLocks noChangeAspect="1"/>
          </p:cNvPicPr>
          <p:nvPr/>
        </p:nvPicPr>
        <p:blipFill>
          <a:blip r:embed="rId2"/>
          <a:stretch>
            <a:fillRect/>
          </a:stretch>
        </p:blipFill>
        <p:spPr>
          <a:xfrm>
            <a:off x="2018206" y="4221905"/>
            <a:ext cx="8216548" cy="2023444"/>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sz="3200" dirty="0"/>
              <a:t>Deep Computer Vision Using CNN</a:t>
            </a:r>
            <a:br>
              <a:rPr lang="en-GB" dirty="0"/>
            </a:br>
            <a:r>
              <a:rPr lang="en-NZ" dirty="0"/>
              <a:t>CNN Architectures</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47289" y="1737360"/>
            <a:ext cx="10444294" cy="22701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Typical CNN architectures stack a few convolutional layers (each one generally followed by a ReLU layer), then a pooling layer, then another few convolutional layers (+ReLU), then another pooling layer, and so on. </a:t>
            </a:r>
          </a:p>
          <a:p>
            <a:pPr marL="342900" indent="-342900">
              <a:lnSpc>
                <a:spcPct val="150000"/>
              </a:lnSpc>
              <a:buFont typeface="Arial" panose="020B0604020202020204" pitchFamily="34" charset="0"/>
              <a:buChar char="•"/>
            </a:pPr>
            <a:r>
              <a:rPr lang="en-GB" sz="1600" dirty="0"/>
              <a:t>The image gets smaller and smaller as it progresses through the network, but it also typically gets deeper and deeper (i.e., with more feature maps), thanks to the convolutional layers. </a:t>
            </a:r>
          </a:p>
          <a:p>
            <a:pPr marL="342900" indent="-342900">
              <a:lnSpc>
                <a:spcPct val="150000"/>
              </a:lnSpc>
              <a:buFont typeface="Arial" panose="020B0604020202020204" pitchFamily="34" charset="0"/>
              <a:buChar char="•"/>
            </a:pPr>
            <a:r>
              <a:rPr lang="en-GB" sz="1600" dirty="0"/>
              <a:t>At the top of the stack, a regular feedforward neural network is added, composed of a few fully connected layers (+</a:t>
            </a:r>
            <a:r>
              <a:rPr lang="en-GB" sz="1600" dirty="0" err="1"/>
              <a:t>ReLUs</a:t>
            </a:r>
            <a:r>
              <a:rPr lang="en-GB" sz="1600" dirty="0"/>
              <a:t>), and the final layer outputs the prediction (e.g., a softmax layer that outputs estimated class probabilities). </a:t>
            </a:r>
          </a:p>
        </p:txBody>
      </p:sp>
    </p:spTree>
    <p:extLst>
      <p:ext uri="{BB962C8B-B14F-4D97-AF65-F5344CB8AC3E}">
        <p14:creationId xmlns:p14="http://schemas.microsoft.com/office/powerpoint/2010/main" val="2930381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p:txBody>
          <a:bodyPr/>
          <a:lstStyle/>
          <a:p>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42</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CNN in Python  </a:t>
            </a:r>
          </a:p>
        </p:txBody>
      </p:sp>
      <p:grpSp>
        <p:nvGrpSpPr>
          <p:cNvPr id="9" name="Group 8">
            <a:extLst>
              <a:ext uri="{FF2B5EF4-FFF2-40B4-BE49-F238E27FC236}">
                <a16:creationId xmlns:a16="http://schemas.microsoft.com/office/drawing/2014/main" id="{7AEF54F7-87C3-425F-8BE7-D8B7941FBCFE}"/>
              </a:ext>
            </a:extLst>
          </p:cNvPr>
          <p:cNvGrpSpPr>
            <a:grpSpLocks noChangeAspect="1"/>
          </p:cNvGrpSpPr>
          <p:nvPr/>
        </p:nvGrpSpPr>
        <p:grpSpPr>
          <a:xfrm>
            <a:off x="3686185" y="4567406"/>
            <a:ext cx="4433069" cy="1000676"/>
            <a:chOff x="2636730" y="4347438"/>
            <a:chExt cx="6874193" cy="1551710"/>
          </a:xfrm>
        </p:grpSpPr>
        <p:pic>
          <p:nvPicPr>
            <p:cNvPr id="11" name="Picture 10" descr="Logo, icon&#10;&#10;Description automatically generated">
              <a:extLst>
                <a:ext uri="{FF2B5EF4-FFF2-40B4-BE49-F238E27FC236}">
                  <a16:creationId xmlns:a16="http://schemas.microsoft.com/office/drawing/2014/main" id="{EA593E96-4CFA-4F26-891A-365E38DF7C04}"/>
                </a:ext>
              </a:extLst>
            </p:cNvPr>
            <p:cNvPicPr>
              <a:picLocks noChangeAspect="1"/>
            </p:cNvPicPr>
            <p:nvPr/>
          </p:nvPicPr>
          <p:blipFill rotWithShape="1">
            <a:blip r:embed="rId3"/>
            <a:srcRect l="33756" t="15496" r="30989" b="9022"/>
            <a:stretch/>
          </p:blipFill>
          <p:spPr>
            <a:xfrm>
              <a:off x="8468223" y="4569112"/>
              <a:ext cx="1042700" cy="1108362"/>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991BD9CF-EFB8-4243-969B-20CC9D2E0AD1}"/>
                </a:ext>
              </a:extLst>
            </p:cNvPr>
            <p:cNvPicPr>
              <a:picLocks noChangeAspect="1"/>
            </p:cNvPicPr>
            <p:nvPr/>
          </p:nvPicPr>
          <p:blipFill rotWithShape="1">
            <a:blip r:embed="rId4"/>
            <a:srcRect l="67190" t="14786" r="1021" b="30904"/>
            <a:stretch/>
          </p:blipFill>
          <p:spPr>
            <a:xfrm>
              <a:off x="6432138" y="4347438"/>
              <a:ext cx="1634837" cy="155171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522C0348-123A-40C3-9591-53565D76CE64}"/>
                </a:ext>
              </a:extLst>
            </p:cNvPr>
            <p:cNvPicPr>
              <a:picLocks noChangeAspect="1"/>
            </p:cNvPicPr>
            <p:nvPr/>
          </p:nvPicPr>
          <p:blipFill rotWithShape="1">
            <a:blip r:embed="rId4"/>
            <a:srcRect l="3214" t="14333" r="63157" b="31356"/>
            <a:stretch/>
          </p:blipFill>
          <p:spPr>
            <a:xfrm>
              <a:off x="4573481" y="4347438"/>
              <a:ext cx="1729454" cy="1551710"/>
            </a:xfrm>
            <a:prstGeom prst="rect">
              <a:avLst/>
            </a:prstGeom>
          </p:spPr>
        </p:pic>
        <p:pic>
          <p:nvPicPr>
            <p:cNvPr id="16" name="Picture 15" descr="A picture containing circle&#10;&#10;Description automatically generated">
              <a:extLst>
                <a:ext uri="{FF2B5EF4-FFF2-40B4-BE49-F238E27FC236}">
                  <a16:creationId xmlns:a16="http://schemas.microsoft.com/office/drawing/2014/main" id="{8084A065-7496-4149-AE85-FC793DB1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406373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33733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Building an Image Classifier Using CNN for Fashion MNIST.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Let's start by loading the fashion MNIST dataset.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Choose 5000 samples from the training set as your validation set, then scale the input features in range of 0 to 1. </a:t>
            </a:r>
          </a:p>
        </p:txBody>
      </p:sp>
      <p:sp>
        <p:nvSpPr>
          <p:cNvPr id="8" name="TextBox 7">
            <a:extLst>
              <a:ext uri="{FF2B5EF4-FFF2-40B4-BE49-F238E27FC236}">
                <a16:creationId xmlns:a16="http://schemas.microsoft.com/office/drawing/2014/main" id="{55845A0C-A64F-4BE8-90DE-01C0D362A799}"/>
              </a:ext>
            </a:extLst>
          </p:cNvPr>
          <p:cNvSpPr txBox="1"/>
          <p:nvPr/>
        </p:nvSpPr>
        <p:spPr>
          <a:xfrm>
            <a:off x="5209982" y="3237717"/>
            <a:ext cx="5945698" cy="954107"/>
          </a:xfrm>
          <a:prstGeom prst="rect">
            <a:avLst/>
          </a:prstGeom>
          <a:noFill/>
        </p:spPr>
        <p:txBody>
          <a:bodyPr wrap="square">
            <a:spAutoFit/>
          </a:bodyPr>
          <a:lstStyle/>
          <a:p>
            <a:r>
              <a:rPr lang="en-NZ" sz="1400" dirty="0"/>
              <a:t>import </a:t>
            </a:r>
            <a:r>
              <a:rPr lang="en-NZ" sz="1400" dirty="0" err="1"/>
              <a:t>tensorflow</a:t>
            </a:r>
            <a:r>
              <a:rPr lang="en-NZ" sz="1400" dirty="0"/>
              <a:t> as </a:t>
            </a:r>
            <a:r>
              <a:rPr lang="en-NZ" sz="1400" dirty="0" err="1"/>
              <a:t>tf</a:t>
            </a:r>
            <a:endParaRPr lang="en-NZ" sz="1400" dirty="0"/>
          </a:p>
          <a:p>
            <a:r>
              <a:rPr lang="en-NZ" sz="1400" dirty="0"/>
              <a:t>from </a:t>
            </a:r>
            <a:r>
              <a:rPr lang="en-NZ" sz="1400" dirty="0" err="1"/>
              <a:t>tensorflow</a:t>
            </a:r>
            <a:r>
              <a:rPr lang="en-NZ" sz="1400" dirty="0"/>
              <a:t> import </a:t>
            </a:r>
            <a:r>
              <a:rPr lang="en-NZ" sz="1400" dirty="0" err="1"/>
              <a:t>keras</a:t>
            </a:r>
            <a:endParaRPr lang="en-NZ" sz="1400" dirty="0"/>
          </a:p>
          <a:p>
            <a:r>
              <a:rPr lang="en-NZ" sz="1400" dirty="0" err="1"/>
              <a:t>fashion_mnist</a:t>
            </a:r>
            <a:r>
              <a:rPr lang="en-NZ" sz="1400" dirty="0"/>
              <a:t> = </a:t>
            </a:r>
            <a:r>
              <a:rPr lang="en-NZ" sz="1400" dirty="0" err="1"/>
              <a:t>keras.datasets.fashion_mnist</a:t>
            </a:r>
            <a:endParaRPr lang="en-NZ" sz="1400" dirty="0"/>
          </a:p>
          <a:p>
            <a:r>
              <a:rPr lang="en-NZ" sz="1400" dirty="0"/>
              <a:t>(</a:t>
            </a:r>
            <a:r>
              <a:rPr lang="en-NZ" sz="1400" dirty="0" err="1"/>
              <a:t>X_train_full</a:t>
            </a:r>
            <a:r>
              <a:rPr lang="en-NZ" sz="1400" dirty="0"/>
              <a:t>, </a:t>
            </a:r>
            <a:r>
              <a:rPr lang="en-NZ" sz="1400" dirty="0" err="1"/>
              <a:t>y_train_full</a:t>
            </a:r>
            <a:r>
              <a:rPr lang="en-NZ" sz="1400" dirty="0"/>
              <a:t>), (</a:t>
            </a:r>
            <a:r>
              <a:rPr lang="en-NZ" sz="1400" dirty="0" err="1"/>
              <a:t>X_test</a:t>
            </a:r>
            <a:r>
              <a:rPr lang="en-NZ" sz="1400" dirty="0"/>
              <a:t>, </a:t>
            </a:r>
            <a:r>
              <a:rPr lang="en-NZ" sz="1400" dirty="0" err="1"/>
              <a:t>y_test</a:t>
            </a:r>
            <a:r>
              <a:rPr lang="en-NZ" sz="1400" dirty="0"/>
              <a:t>) = </a:t>
            </a:r>
            <a:r>
              <a:rPr lang="en-NZ" sz="1400" dirty="0" err="1"/>
              <a:t>fashion_mnist.load_data</a:t>
            </a:r>
            <a:r>
              <a:rPr lang="en-NZ" sz="1400" dirty="0"/>
              <a:t>()</a:t>
            </a:r>
          </a:p>
        </p:txBody>
      </p:sp>
      <p:sp>
        <p:nvSpPr>
          <p:cNvPr id="9" name="TextBox 8">
            <a:extLst>
              <a:ext uri="{FF2B5EF4-FFF2-40B4-BE49-F238E27FC236}">
                <a16:creationId xmlns:a16="http://schemas.microsoft.com/office/drawing/2014/main" id="{81B81CC4-0AE5-4B9F-B216-53A235E81757}"/>
              </a:ext>
            </a:extLst>
          </p:cNvPr>
          <p:cNvSpPr txBox="1"/>
          <p:nvPr/>
        </p:nvSpPr>
        <p:spPr>
          <a:xfrm>
            <a:off x="5209982" y="4956473"/>
            <a:ext cx="5945698" cy="738664"/>
          </a:xfrm>
          <a:prstGeom prst="rect">
            <a:avLst/>
          </a:prstGeom>
          <a:noFill/>
        </p:spPr>
        <p:txBody>
          <a:bodyPr wrap="square">
            <a:spAutoFit/>
          </a:bodyPr>
          <a:lstStyle/>
          <a:p>
            <a:r>
              <a:rPr lang="en-NZ" sz="1400" dirty="0" err="1"/>
              <a:t>X_valid</a:t>
            </a:r>
            <a:r>
              <a:rPr lang="en-NZ" sz="1400" dirty="0"/>
              <a:t>, </a:t>
            </a:r>
            <a:r>
              <a:rPr lang="en-NZ" sz="1400" dirty="0" err="1"/>
              <a:t>X_train</a:t>
            </a:r>
            <a:r>
              <a:rPr lang="en-NZ" sz="1400" dirty="0"/>
              <a:t> = </a:t>
            </a:r>
            <a:r>
              <a:rPr lang="en-NZ" sz="1400" dirty="0" err="1"/>
              <a:t>X_train_full</a:t>
            </a:r>
            <a:r>
              <a:rPr lang="en-NZ" sz="1400" dirty="0"/>
              <a:t>[:5000] / 255., </a:t>
            </a:r>
            <a:r>
              <a:rPr lang="en-NZ" sz="1400" dirty="0" err="1"/>
              <a:t>X_train_full</a:t>
            </a:r>
            <a:r>
              <a:rPr lang="en-NZ" sz="1400" dirty="0"/>
              <a:t>[5000:] / 255.</a:t>
            </a:r>
          </a:p>
          <a:p>
            <a:r>
              <a:rPr lang="en-NZ" sz="1400" dirty="0" err="1"/>
              <a:t>y_valid</a:t>
            </a:r>
            <a:r>
              <a:rPr lang="en-NZ" sz="1400" dirty="0"/>
              <a:t>, </a:t>
            </a:r>
            <a:r>
              <a:rPr lang="en-NZ" sz="1400" dirty="0" err="1"/>
              <a:t>y_train</a:t>
            </a:r>
            <a:r>
              <a:rPr lang="en-NZ" sz="1400" dirty="0"/>
              <a:t> = </a:t>
            </a:r>
            <a:r>
              <a:rPr lang="en-NZ" sz="1400" dirty="0" err="1"/>
              <a:t>y_train_full</a:t>
            </a:r>
            <a:r>
              <a:rPr lang="en-NZ" sz="1400" dirty="0"/>
              <a:t>[:5000], </a:t>
            </a:r>
            <a:r>
              <a:rPr lang="en-NZ" sz="1400" dirty="0" err="1"/>
              <a:t>y_train_full</a:t>
            </a:r>
            <a:r>
              <a:rPr lang="en-NZ" sz="1400" dirty="0"/>
              <a:t>[5000:]</a:t>
            </a:r>
          </a:p>
          <a:p>
            <a:r>
              <a:rPr lang="en-NZ" sz="1400" dirty="0" err="1"/>
              <a:t>X_test</a:t>
            </a:r>
            <a:r>
              <a:rPr lang="en-NZ" sz="1400" dirty="0"/>
              <a:t> = </a:t>
            </a:r>
            <a:r>
              <a:rPr lang="en-NZ" sz="1400" dirty="0" err="1"/>
              <a:t>X_test</a:t>
            </a:r>
            <a:r>
              <a:rPr lang="en-NZ" sz="1400" dirty="0"/>
              <a:t> / 255.</a:t>
            </a:r>
          </a:p>
        </p:txBody>
      </p:sp>
    </p:spTree>
    <p:extLst>
      <p:ext uri="{BB962C8B-B14F-4D97-AF65-F5344CB8AC3E}">
        <p14:creationId xmlns:p14="http://schemas.microsoft.com/office/powerpoint/2010/main" val="1577443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problem with the MNIST dataset provides samples that have a shape of (28, 28). With, say, 60.000 samples, the training data Tensor would have a shape of (60000, 28, 28). </a:t>
            </a:r>
          </a:p>
          <a:p>
            <a:pPr marL="342900" indent="-342900">
              <a:lnSpc>
                <a:spcPct val="150000"/>
              </a:lnSpc>
              <a:buFont typeface="Arial" panose="020B0604020202020204" pitchFamily="34" charset="0"/>
              <a:buChar char="•"/>
            </a:pPr>
            <a:r>
              <a:rPr lang="en-GB" dirty="0"/>
              <a:t>Conv2D however expects </a:t>
            </a:r>
            <a:r>
              <a:rPr lang="en-GB" b="1" dirty="0"/>
              <a:t>four</a:t>
            </a:r>
            <a:r>
              <a:rPr lang="en-GB" dirty="0"/>
              <a:t> dimensions and this throws the error</a:t>
            </a:r>
          </a:p>
          <a:p>
            <a:pPr marL="342900" indent="-342900">
              <a:lnSpc>
                <a:spcPct val="150000"/>
              </a:lnSpc>
              <a:buFont typeface="Arial" panose="020B0604020202020204" pitchFamily="34" charset="0"/>
              <a:buChar char="•"/>
            </a:pPr>
            <a:r>
              <a:rPr lang="en-GB" dirty="0"/>
              <a:t>Reshaping the data, while explicitly adding the channels dimension, resolves the issue.</a:t>
            </a:r>
          </a:p>
        </p:txBody>
      </p:sp>
      <p:sp>
        <p:nvSpPr>
          <p:cNvPr id="8" name="TextBox 7">
            <a:extLst>
              <a:ext uri="{FF2B5EF4-FFF2-40B4-BE49-F238E27FC236}">
                <a16:creationId xmlns:a16="http://schemas.microsoft.com/office/drawing/2014/main" id="{623A56A6-C07B-48F8-95C5-03B951F0A7E7}"/>
              </a:ext>
            </a:extLst>
          </p:cNvPr>
          <p:cNvSpPr txBox="1"/>
          <p:nvPr/>
        </p:nvSpPr>
        <p:spPr>
          <a:xfrm>
            <a:off x="5289258" y="3613558"/>
            <a:ext cx="6094602" cy="2492990"/>
          </a:xfrm>
          <a:prstGeom prst="rect">
            <a:avLst/>
          </a:prstGeom>
          <a:noFill/>
        </p:spPr>
        <p:txBody>
          <a:bodyPr wrap="square">
            <a:spAutoFit/>
          </a:bodyPr>
          <a:lstStyle/>
          <a:p>
            <a:r>
              <a:rPr lang="en-NZ" sz="1200" dirty="0"/>
              <a:t>import </a:t>
            </a:r>
            <a:r>
              <a:rPr lang="en-NZ" sz="1200" dirty="0" err="1"/>
              <a:t>tensorflow</a:t>
            </a:r>
            <a:r>
              <a:rPr lang="en-NZ" sz="1200" dirty="0"/>
              <a:t> as </a:t>
            </a:r>
            <a:r>
              <a:rPr lang="en-NZ" sz="1200" dirty="0" err="1"/>
              <a:t>tf</a:t>
            </a:r>
            <a:endParaRPr lang="en-NZ" sz="1200" dirty="0"/>
          </a:p>
          <a:p>
            <a:r>
              <a:rPr lang="en-NZ" sz="1200" dirty="0"/>
              <a:t>from </a:t>
            </a:r>
            <a:r>
              <a:rPr lang="en-NZ" sz="1200" dirty="0" err="1"/>
              <a:t>tensorflow</a:t>
            </a:r>
            <a:r>
              <a:rPr lang="en-NZ" sz="1200" dirty="0"/>
              <a:t> import </a:t>
            </a:r>
            <a:r>
              <a:rPr lang="en-NZ" sz="1200" dirty="0" err="1"/>
              <a:t>keras</a:t>
            </a:r>
            <a:endParaRPr lang="en-NZ" sz="1200" dirty="0"/>
          </a:p>
          <a:p>
            <a:r>
              <a:rPr lang="en-NZ" sz="1200" dirty="0"/>
              <a:t>import </a:t>
            </a:r>
            <a:r>
              <a:rPr lang="en-NZ" sz="1200" dirty="0" err="1"/>
              <a:t>numpy</a:t>
            </a:r>
            <a:r>
              <a:rPr lang="en-NZ" sz="1200" dirty="0"/>
              <a:t> as np</a:t>
            </a:r>
          </a:p>
          <a:p>
            <a:r>
              <a:rPr lang="en-NZ" sz="1200" dirty="0" err="1"/>
              <a:t>fashion_mnist</a:t>
            </a:r>
            <a:r>
              <a:rPr lang="en-NZ" sz="1200" dirty="0"/>
              <a:t> = </a:t>
            </a:r>
            <a:r>
              <a:rPr lang="en-NZ" sz="1200" dirty="0" err="1"/>
              <a:t>keras.datasets.fashion_mnist</a:t>
            </a:r>
            <a:endParaRPr lang="en-NZ" sz="1200" dirty="0"/>
          </a:p>
          <a:p>
            <a:r>
              <a:rPr lang="en-NZ" sz="1200" dirty="0"/>
              <a:t>(</a:t>
            </a:r>
            <a:r>
              <a:rPr lang="en-NZ" sz="1200" dirty="0" err="1"/>
              <a:t>X_train_full</a:t>
            </a:r>
            <a:r>
              <a:rPr lang="en-NZ" sz="1200" dirty="0"/>
              <a:t>, </a:t>
            </a:r>
            <a:r>
              <a:rPr lang="en-NZ" sz="1200" dirty="0" err="1"/>
              <a:t>y_train_full</a:t>
            </a:r>
            <a:r>
              <a:rPr lang="en-NZ" sz="1200" dirty="0"/>
              <a:t>), (</a:t>
            </a:r>
            <a:r>
              <a:rPr lang="en-NZ" sz="1200" dirty="0" err="1"/>
              <a:t>X_test</a:t>
            </a:r>
            <a:r>
              <a:rPr lang="en-NZ" sz="1200" dirty="0"/>
              <a:t>, </a:t>
            </a:r>
            <a:r>
              <a:rPr lang="en-NZ" sz="1200" dirty="0" err="1"/>
              <a:t>y_test</a:t>
            </a:r>
            <a:r>
              <a:rPr lang="en-NZ" sz="1200" dirty="0"/>
              <a:t>) = </a:t>
            </a:r>
            <a:r>
              <a:rPr lang="en-NZ" sz="1200" dirty="0" err="1"/>
              <a:t>fashion_mnist.load_data</a:t>
            </a:r>
            <a:r>
              <a:rPr lang="en-NZ" sz="1200" dirty="0"/>
              <a:t>()</a:t>
            </a:r>
          </a:p>
          <a:p>
            <a:endParaRPr lang="en-NZ" sz="1200" dirty="0"/>
          </a:p>
          <a:p>
            <a:r>
              <a:rPr lang="en-NZ" sz="1200" dirty="0" err="1"/>
              <a:t>X_valid</a:t>
            </a:r>
            <a:r>
              <a:rPr lang="en-NZ" sz="1200" dirty="0"/>
              <a:t>, </a:t>
            </a:r>
            <a:r>
              <a:rPr lang="en-NZ" sz="1200" dirty="0" err="1"/>
              <a:t>X_train</a:t>
            </a:r>
            <a:r>
              <a:rPr lang="en-NZ" sz="1200" dirty="0"/>
              <a:t> = </a:t>
            </a:r>
            <a:r>
              <a:rPr lang="en-NZ" sz="1200" dirty="0" err="1"/>
              <a:t>X_train_full</a:t>
            </a:r>
            <a:r>
              <a:rPr lang="en-NZ" sz="1200" dirty="0"/>
              <a:t>[:5000] / 255., </a:t>
            </a:r>
            <a:r>
              <a:rPr lang="en-NZ" sz="1200" dirty="0" err="1"/>
              <a:t>X_train_full</a:t>
            </a:r>
            <a:r>
              <a:rPr lang="en-NZ" sz="1200" dirty="0"/>
              <a:t>[5000:] / 255.</a:t>
            </a:r>
          </a:p>
          <a:p>
            <a:r>
              <a:rPr lang="en-NZ" sz="1200" dirty="0" err="1"/>
              <a:t>y_valid</a:t>
            </a:r>
            <a:r>
              <a:rPr lang="en-NZ" sz="1200" dirty="0"/>
              <a:t>, </a:t>
            </a:r>
            <a:r>
              <a:rPr lang="en-NZ" sz="1200" dirty="0" err="1"/>
              <a:t>y_train</a:t>
            </a:r>
            <a:r>
              <a:rPr lang="en-NZ" sz="1200" dirty="0"/>
              <a:t> = </a:t>
            </a:r>
            <a:r>
              <a:rPr lang="en-NZ" sz="1200" dirty="0" err="1"/>
              <a:t>y_train_full</a:t>
            </a:r>
            <a:r>
              <a:rPr lang="en-NZ" sz="1200" dirty="0"/>
              <a:t>[:5000], </a:t>
            </a:r>
            <a:r>
              <a:rPr lang="en-NZ" sz="1200" dirty="0" err="1"/>
              <a:t>y_train_full</a:t>
            </a:r>
            <a:r>
              <a:rPr lang="en-NZ" sz="1200" dirty="0"/>
              <a:t>[5000:]</a:t>
            </a:r>
          </a:p>
          <a:p>
            <a:r>
              <a:rPr lang="en-NZ" sz="1200" dirty="0" err="1"/>
              <a:t>X_test</a:t>
            </a:r>
            <a:r>
              <a:rPr lang="en-NZ" sz="1200" dirty="0"/>
              <a:t> = </a:t>
            </a:r>
            <a:r>
              <a:rPr lang="en-NZ" sz="1200" dirty="0" err="1"/>
              <a:t>X_test</a:t>
            </a:r>
            <a:r>
              <a:rPr lang="en-NZ" sz="1200" dirty="0"/>
              <a:t> / 255.</a:t>
            </a:r>
          </a:p>
          <a:p>
            <a:endParaRPr lang="en-NZ" sz="1200" dirty="0"/>
          </a:p>
          <a:p>
            <a:r>
              <a:rPr lang="en-NZ" sz="1200" dirty="0" err="1"/>
              <a:t>X_train</a:t>
            </a:r>
            <a:r>
              <a:rPr lang="en-NZ" sz="1200" dirty="0"/>
              <a:t> = </a:t>
            </a:r>
            <a:r>
              <a:rPr lang="en-NZ" sz="1200" dirty="0" err="1"/>
              <a:t>X_train</a:t>
            </a:r>
            <a:r>
              <a:rPr lang="en-NZ" sz="1200" dirty="0"/>
              <a:t>[..., </a:t>
            </a:r>
            <a:r>
              <a:rPr lang="en-NZ" sz="1200" dirty="0" err="1"/>
              <a:t>np.newaxis</a:t>
            </a:r>
            <a:r>
              <a:rPr lang="en-NZ" sz="1200" dirty="0"/>
              <a:t>]</a:t>
            </a:r>
          </a:p>
          <a:p>
            <a:r>
              <a:rPr lang="en-NZ" sz="1200" dirty="0" err="1"/>
              <a:t>X_valid</a:t>
            </a:r>
            <a:r>
              <a:rPr lang="en-NZ" sz="1200" dirty="0"/>
              <a:t> = </a:t>
            </a:r>
            <a:r>
              <a:rPr lang="en-NZ" sz="1200" dirty="0" err="1"/>
              <a:t>X_valid</a:t>
            </a:r>
            <a:r>
              <a:rPr lang="en-NZ" sz="1200" dirty="0"/>
              <a:t>[..., </a:t>
            </a:r>
            <a:r>
              <a:rPr lang="en-NZ" sz="1200" dirty="0" err="1"/>
              <a:t>np.newaxis</a:t>
            </a:r>
            <a:r>
              <a:rPr lang="en-NZ" sz="1200" dirty="0"/>
              <a:t>]</a:t>
            </a:r>
          </a:p>
          <a:p>
            <a:r>
              <a:rPr lang="en-NZ" sz="1200" dirty="0" err="1"/>
              <a:t>X_test</a:t>
            </a:r>
            <a:r>
              <a:rPr lang="en-NZ" sz="1200" dirty="0"/>
              <a:t> = </a:t>
            </a:r>
            <a:r>
              <a:rPr lang="en-NZ" sz="1200" dirty="0" err="1"/>
              <a:t>X_test</a:t>
            </a:r>
            <a:r>
              <a:rPr lang="en-NZ" sz="1200" dirty="0"/>
              <a:t>[..., </a:t>
            </a:r>
            <a:r>
              <a:rPr lang="en-NZ" sz="1200" dirty="0" err="1"/>
              <a:t>np.newaxis</a:t>
            </a:r>
            <a:r>
              <a:rPr lang="en-NZ" sz="1200" dirty="0"/>
              <a:t>]</a:t>
            </a:r>
          </a:p>
        </p:txBody>
      </p:sp>
    </p:spTree>
    <p:extLst>
      <p:ext uri="{BB962C8B-B14F-4D97-AF65-F5344CB8AC3E}">
        <p14:creationId xmlns:p14="http://schemas.microsoft.com/office/powerpoint/2010/main" val="101311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Build a CNN</a:t>
            </a:r>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623A56A6-C07B-48F8-95C5-03B951F0A7E7}"/>
              </a:ext>
            </a:extLst>
          </p:cNvPr>
          <p:cNvSpPr txBox="1"/>
          <p:nvPr/>
        </p:nvSpPr>
        <p:spPr>
          <a:xfrm>
            <a:off x="360727" y="2172749"/>
            <a:ext cx="10897299" cy="4031873"/>
          </a:xfrm>
          <a:prstGeom prst="rect">
            <a:avLst/>
          </a:prstGeom>
          <a:noFill/>
        </p:spPr>
        <p:txBody>
          <a:bodyPr wrap="square">
            <a:spAutoFit/>
          </a:bodyPr>
          <a:lstStyle/>
          <a:p>
            <a:r>
              <a:rPr lang="en-NZ" sz="1600" dirty="0"/>
              <a:t>model = </a:t>
            </a:r>
            <a:r>
              <a:rPr lang="en-NZ" sz="1600" dirty="0" err="1"/>
              <a:t>keras.models.Sequential</a:t>
            </a:r>
            <a:r>
              <a:rPr lang="en-NZ" sz="1600" dirty="0"/>
              <a:t>([</a:t>
            </a:r>
          </a:p>
          <a:p>
            <a:r>
              <a:rPr lang="en-NZ" sz="1600" dirty="0"/>
              <a:t>keras.layers.Conv2D(filters=64, </a:t>
            </a:r>
            <a:r>
              <a:rPr lang="en-NZ" sz="1600" b="0" i="0" dirty="0" err="1">
                <a:solidFill>
                  <a:srgbClr val="292929"/>
                </a:solidFill>
                <a:effectLst/>
                <a:latin typeface="Menlo"/>
              </a:rPr>
              <a:t>kernel_size</a:t>
            </a:r>
            <a:r>
              <a:rPr lang="en-NZ" sz="1600" b="0" i="0" dirty="0">
                <a:solidFill>
                  <a:srgbClr val="292929"/>
                </a:solidFill>
                <a:effectLst/>
                <a:latin typeface="Menlo"/>
              </a:rPr>
              <a:t>=7</a:t>
            </a:r>
            <a:r>
              <a:rPr lang="en-NZ" sz="1600" dirty="0"/>
              <a:t>, strides=(1,1), activation="</a:t>
            </a:r>
            <a:r>
              <a:rPr lang="en-NZ" sz="1600" dirty="0" err="1"/>
              <a:t>relu</a:t>
            </a:r>
            <a:r>
              <a:rPr lang="en-NZ" sz="1600" dirty="0"/>
              <a:t>", padding="same", </a:t>
            </a:r>
            <a:r>
              <a:rPr lang="en-NZ" sz="1600" dirty="0" err="1"/>
              <a:t>input_shape</a:t>
            </a:r>
            <a:r>
              <a:rPr lang="en-NZ" sz="1600" dirty="0"/>
              <a:t>=[28, 28, 1]),</a:t>
            </a:r>
          </a:p>
          <a:p>
            <a:r>
              <a:rPr lang="en-NZ" sz="1600" dirty="0"/>
              <a:t>keras.layers.MaxPooling2D((2,2)),</a:t>
            </a:r>
          </a:p>
          <a:p>
            <a:r>
              <a:rPr lang="en-NZ" sz="1600" dirty="0"/>
              <a:t>keras.layers.Conv2D(128, </a:t>
            </a:r>
            <a:r>
              <a:rPr lang="en-NZ" sz="1600" b="0" i="0" dirty="0" err="1">
                <a:solidFill>
                  <a:srgbClr val="292929"/>
                </a:solidFill>
                <a:effectLst/>
                <a:latin typeface="Menlo"/>
              </a:rPr>
              <a:t>kernel_size</a:t>
            </a:r>
            <a:r>
              <a:rPr lang="en-NZ" sz="1600" b="0" i="0" dirty="0">
                <a:solidFill>
                  <a:srgbClr val="292929"/>
                </a:solidFill>
                <a:effectLst/>
                <a:latin typeface="Menlo"/>
              </a:rPr>
              <a:t>=(3,3)</a:t>
            </a:r>
            <a:r>
              <a:rPr lang="en-NZ" sz="1600" dirty="0"/>
              <a:t>, activation="</a:t>
            </a:r>
            <a:r>
              <a:rPr lang="en-NZ" sz="1600" dirty="0" err="1"/>
              <a:t>relu</a:t>
            </a:r>
            <a:r>
              <a:rPr lang="en-NZ" sz="1600" dirty="0"/>
              <a:t>", padding="same"),</a:t>
            </a:r>
          </a:p>
          <a:p>
            <a:r>
              <a:rPr lang="en-NZ" sz="1600" dirty="0"/>
              <a:t>keras.layers.Conv2D(128, 3, activation="</a:t>
            </a:r>
            <a:r>
              <a:rPr lang="en-NZ" sz="1600" dirty="0" err="1"/>
              <a:t>relu</a:t>
            </a:r>
            <a:r>
              <a:rPr lang="en-NZ" sz="1600" dirty="0"/>
              <a:t>", padding="same"),</a:t>
            </a:r>
          </a:p>
          <a:p>
            <a:r>
              <a:rPr lang="en-NZ" sz="1600" dirty="0"/>
              <a:t>keras.layers.MaxPooling2D(2),</a:t>
            </a:r>
          </a:p>
          <a:p>
            <a:r>
              <a:rPr lang="en-NZ" sz="1600" dirty="0"/>
              <a:t>keras.layers.Conv2D(256, 3, activation="</a:t>
            </a:r>
            <a:r>
              <a:rPr lang="en-NZ" sz="1600" dirty="0" err="1"/>
              <a:t>relu</a:t>
            </a:r>
            <a:r>
              <a:rPr lang="en-NZ" sz="1600" dirty="0"/>
              <a:t>", padding="same"),</a:t>
            </a:r>
          </a:p>
          <a:p>
            <a:r>
              <a:rPr lang="en-NZ" sz="1600" dirty="0"/>
              <a:t>keras.layers.Conv2D(256, 3, activation="</a:t>
            </a:r>
            <a:r>
              <a:rPr lang="en-NZ" sz="1600" dirty="0" err="1"/>
              <a:t>relu</a:t>
            </a:r>
            <a:r>
              <a:rPr lang="en-NZ" sz="1600" dirty="0"/>
              <a:t>", padding="same"),</a:t>
            </a:r>
          </a:p>
          <a:p>
            <a:r>
              <a:rPr lang="en-NZ" sz="1600" dirty="0"/>
              <a:t>keras.layers.MaxPooling2D(2),</a:t>
            </a:r>
          </a:p>
          <a:p>
            <a:r>
              <a:rPr lang="en-NZ" sz="1600" dirty="0" err="1"/>
              <a:t>keras.layers.Flatten</a:t>
            </a:r>
            <a:r>
              <a:rPr lang="en-NZ" sz="1600" dirty="0"/>
              <a:t>(),</a:t>
            </a:r>
          </a:p>
          <a:p>
            <a:r>
              <a:rPr lang="en-NZ" sz="1600" dirty="0" err="1"/>
              <a:t>keras.layers.Dense</a:t>
            </a:r>
            <a:r>
              <a:rPr lang="en-NZ" sz="1600" dirty="0"/>
              <a:t>(128, activation="</a:t>
            </a:r>
            <a:r>
              <a:rPr lang="en-NZ" sz="1600" dirty="0" err="1"/>
              <a:t>relu</a:t>
            </a:r>
            <a:r>
              <a:rPr lang="en-NZ" sz="1600" dirty="0"/>
              <a:t>"),</a:t>
            </a:r>
          </a:p>
          <a:p>
            <a:r>
              <a:rPr lang="en-NZ" sz="1600" dirty="0" err="1"/>
              <a:t>keras.layers.Dropout</a:t>
            </a:r>
            <a:r>
              <a:rPr lang="en-NZ" sz="1600" dirty="0"/>
              <a:t>(0.5),</a:t>
            </a:r>
          </a:p>
          <a:p>
            <a:r>
              <a:rPr lang="en-NZ" sz="1600" dirty="0" err="1"/>
              <a:t>keras.layers.Dense</a:t>
            </a:r>
            <a:r>
              <a:rPr lang="en-NZ" sz="1600" dirty="0"/>
              <a:t>(64, activation="</a:t>
            </a:r>
            <a:r>
              <a:rPr lang="en-NZ" sz="1600" dirty="0" err="1"/>
              <a:t>relu</a:t>
            </a:r>
            <a:r>
              <a:rPr lang="en-NZ" sz="1600" dirty="0"/>
              <a:t>"),</a:t>
            </a:r>
          </a:p>
          <a:p>
            <a:r>
              <a:rPr lang="en-NZ" sz="1600" dirty="0" err="1"/>
              <a:t>keras.layers.Dropout</a:t>
            </a:r>
            <a:r>
              <a:rPr lang="en-NZ" sz="1600" dirty="0"/>
              <a:t>(0.5),</a:t>
            </a:r>
          </a:p>
          <a:p>
            <a:r>
              <a:rPr lang="en-NZ" sz="1600" dirty="0" err="1"/>
              <a:t>keras.layers.Dense</a:t>
            </a:r>
            <a:r>
              <a:rPr lang="en-NZ" sz="1600" dirty="0"/>
              <a:t>(10, activation="softmax")</a:t>
            </a:r>
          </a:p>
          <a:p>
            <a:r>
              <a:rPr lang="en-NZ" sz="1600" dirty="0"/>
              <a:t>])</a:t>
            </a:r>
          </a:p>
        </p:txBody>
      </p:sp>
      <p:sp>
        <p:nvSpPr>
          <p:cNvPr id="13" name="TextBox 12">
            <a:extLst>
              <a:ext uri="{FF2B5EF4-FFF2-40B4-BE49-F238E27FC236}">
                <a16:creationId xmlns:a16="http://schemas.microsoft.com/office/drawing/2014/main" id="{3F4038D6-FDBF-43B4-9B3B-2380E23FDA7C}"/>
              </a:ext>
            </a:extLst>
          </p:cNvPr>
          <p:cNvSpPr txBox="1"/>
          <p:nvPr/>
        </p:nvSpPr>
        <p:spPr>
          <a:xfrm>
            <a:off x="2345024" y="5801377"/>
            <a:ext cx="7279547" cy="646331"/>
          </a:xfrm>
          <a:prstGeom prst="rect">
            <a:avLst/>
          </a:prstGeom>
          <a:noFill/>
        </p:spPr>
        <p:txBody>
          <a:bodyPr wrap="square">
            <a:spAutoFit/>
          </a:bodyPr>
          <a:lstStyle/>
          <a:p>
            <a:r>
              <a:rPr lang="en-NZ" dirty="0">
                <a:hlinkClick r:id="rId3"/>
              </a:rPr>
              <a:t>https://www.tensorflow.org/api_docs/python/tf/keras/layers/Conv2D</a:t>
            </a:r>
            <a:endParaRPr lang="en-NZ" dirty="0"/>
          </a:p>
          <a:p>
            <a:endParaRPr lang="en-NZ" dirty="0"/>
          </a:p>
        </p:txBody>
      </p:sp>
    </p:spTree>
    <p:extLst>
      <p:ext uri="{BB962C8B-B14F-4D97-AF65-F5344CB8AC3E}">
        <p14:creationId xmlns:p14="http://schemas.microsoft.com/office/powerpoint/2010/main" val="2722945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Summarise the Model</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Compile the model using </a:t>
            </a:r>
            <a:r>
              <a:rPr lang="en-GB" b="1" dirty="0" err="1"/>
              <a:t>sparse_categorical_crossentropy</a:t>
            </a:r>
            <a:r>
              <a:rPr lang="en-GB" dirty="0"/>
              <a:t>, </a:t>
            </a:r>
            <a:r>
              <a:rPr lang="en-GB" b="1" dirty="0" err="1"/>
              <a:t>Nadam</a:t>
            </a:r>
            <a:r>
              <a:rPr lang="en-GB" dirty="0"/>
              <a:t> optimizer and </a:t>
            </a:r>
            <a:r>
              <a:rPr lang="en-GB" b="1" dirty="0"/>
              <a:t>accuracy</a:t>
            </a:r>
            <a:r>
              <a:rPr lang="en-GB" dirty="0"/>
              <a:t> metric.</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Fit the model with the training set. Choose your number of epochs. Add validation set.</a:t>
            </a:r>
          </a:p>
          <a:p>
            <a:pPr marL="342900" indent="-342900">
              <a:lnSpc>
                <a:spcPct val="150000"/>
              </a:lnSpc>
              <a:buFont typeface="Arial" panose="020B0604020202020204" pitchFamily="34" charset="0"/>
              <a:buChar char="•"/>
            </a:pPr>
            <a:endParaRPr lang="en-GB" dirty="0"/>
          </a:p>
          <a:p>
            <a:pPr lvl="1">
              <a:lnSpc>
                <a:spcPct val="150000"/>
              </a:lnSpc>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317D1170-9BE8-4F5F-A342-EC59D8BDF7D1}"/>
              </a:ext>
            </a:extLst>
          </p:cNvPr>
          <p:cNvSpPr txBox="1"/>
          <p:nvPr/>
        </p:nvSpPr>
        <p:spPr>
          <a:xfrm>
            <a:off x="5266785" y="5120640"/>
            <a:ext cx="5945698" cy="523220"/>
          </a:xfrm>
          <a:prstGeom prst="rect">
            <a:avLst/>
          </a:prstGeom>
          <a:noFill/>
        </p:spPr>
        <p:txBody>
          <a:bodyPr wrap="square">
            <a:spAutoFit/>
          </a:bodyPr>
          <a:lstStyle/>
          <a:p>
            <a:r>
              <a:rPr lang="en-NZ" sz="1400" dirty="0"/>
              <a:t>history = </a:t>
            </a:r>
            <a:r>
              <a:rPr lang="en-NZ" sz="1400" dirty="0" err="1"/>
              <a:t>model.fit</a:t>
            </a:r>
            <a:r>
              <a:rPr lang="en-NZ" sz="1400" dirty="0"/>
              <a:t>(</a:t>
            </a:r>
            <a:r>
              <a:rPr lang="en-NZ" sz="1400" dirty="0" err="1"/>
              <a:t>X_train</a:t>
            </a:r>
            <a:r>
              <a:rPr lang="en-NZ" sz="1400" dirty="0"/>
              <a:t>, </a:t>
            </a:r>
            <a:r>
              <a:rPr lang="en-NZ" sz="1400" dirty="0" err="1"/>
              <a:t>y_train</a:t>
            </a:r>
            <a:r>
              <a:rPr lang="en-NZ" sz="1400" dirty="0"/>
              <a:t>, epochs=5,</a:t>
            </a:r>
          </a:p>
          <a:p>
            <a:r>
              <a:rPr lang="en-NZ" sz="1400" dirty="0"/>
              <a:t>                    </a:t>
            </a:r>
            <a:r>
              <a:rPr lang="en-NZ" sz="1400" dirty="0" err="1"/>
              <a:t>validation_data</a:t>
            </a:r>
            <a:r>
              <a:rPr lang="en-NZ" sz="1400" dirty="0"/>
              <a:t>=(</a:t>
            </a:r>
            <a:r>
              <a:rPr lang="en-NZ" sz="1400" dirty="0" err="1"/>
              <a:t>X_valid</a:t>
            </a:r>
            <a:r>
              <a:rPr lang="en-NZ" sz="1400" dirty="0"/>
              <a:t>, </a:t>
            </a:r>
            <a:r>
              <a:rPr lang="en-NZ" sz="1400" dirty="0" err="1"/>
              <a:t>y_valid</a:t>
            </a:r>
            <a:r>
              <a:rPr lang="en-NZ" sz="1400" dirty="0"/>
              <a:t>))</a:t>
            </a:r>
          </a:p>
        </p:txBody>
      </p:sp>
      <p:sp>
        <p:nvSpPr>
          <p:cNvPr id="9" name="TextBox 8">
            <a:extLst>
              <a:ext uri="{FF2B5EF4-FFF2-40B4-BE49-F238E27FC236}">
                <a16:creationId xmlns:a16="http://schemas.microsoft.com/office/drawing/2014/main" id="{5FD0A9C2-0E28-4107-9445-C6BFEA11EF29}"/>
              </a:ext>
            </a:extLst>
          </p:cNvPr>
          <p:cNvSpPr txBox="1"/>
          <p:nvPr/>
        </p:nvSpPr>
        <p:spPr>
          <a:xfrm>
            <a:off x="5312328" y="3289748"/>
            <a:ext cx="5945698" cy="738664"/>
          </a:xfrm>
          <a:prstGeom prst="rect">
            <a:avLst/>
          </a:prstGeom>
          <a:noFill/>
        </p:spPr>
        <p:txBody>
          <a:bodyPr wrap="square">
            <a:spAutoFit/>
          </a:bodyPr>
          <a:lstStyle/>
          <a:p>
            <a:r>
              <a:rPr lang="en-NZ" sz="1400" dirty="0" err="1"/>
              <a:t>model.compile</a:t>
            </a:r>
            <a:r>
              <a:rPr lang="en-NZ" sz="1400" dirty="0"/>
              <a:t>(loss="</a:t>
            </a:r>
            <a:r>
              <a:rPr lang="en-NZ" sz="1400" dirty="0" err="1"/>
              <a:t>sparse_categorical_crossentropy</a:t>
            </a:r>
            <a:r>
              <a:rPr lang="en-NZ" sz="1400" dirty="0"/>
              <a:t>",</a:t>
            </a:r>
          </a:p>
          <a:p>
            <a:r>
              <a:rPr lang="en-NZ" sz="1400" dirty="0"/>
              <a:t>              optimizer="</a:t>
            </a:r>
            <a:r>
              <a:rPr lang="en-NZ" sz="1400" dirty="0" err="1"/>
              <a:t>nadam</a:t>
            </a:r>
            <a:r>
              <a:rPr lang="en-NZ" sz="1400" dirty="0"/>
              <a:t>",</a:t>
            </a:r>
          </a:p>
          <a:p>
            <a:r>
              <a:rPr lang="en-NZ" sz="1400" dirty="0"/>
              <a:t>              metrics=["accuracy"])</a:t>
            </a:r>
          </a:p>
        </p:txBody>
      </p:sp>
    </p:spTree>
    <p:extLst>
      <p:ext uri="{BB962C8B-B14F-4D97-AF65-F5344CB8AC3E}">
        <p14:creationId xmlns:p14="http://schemas.microsoft.com/office/powerpoint/2010/main" val="478718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br>
              <a:rPr lang="en-GB" dirty="0"/>
            </a:br>
            <a:r>
              <a:rPr lang="en-GB" dirty="0"/>
              <a:t>CNN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Plot the </a:t>
            </a:r>
            <a:r>
              <a:rPr lang="en-GB" dirty="0">
                <a:latin typeface="-apple-system"/>
              </a:rPr>
              <a:t>learning curves:</a:t>
            </a:r>
          </a:p>
          <a:p>
            <a:pPr marL="342900" indent="-342900">
              <a:lnSpc>
                <a:spcPct val="150000"/>
              </a:lnSpc>
              <a:buFont typeface="Arial" panose="020B0604020202020204" pitchFamily="34" charset="0"/>
              <a:buChar char="•"/>
            </a:pPr>
            <a:endParaRPr lang="en-GB" dirty="0">
              <a:latin typeface="-apple-system"/>
            </a:endParaRPr>
          </a:p>
          <a:p>
            <a:pPr>
              <a:lnSpc>
                <a:spcPct val="150000"/>
              </a:lnSpc>
            </a:pPr>
            <a:endParaRPr lang="en-GB" dirty="0"/>
          </a:p>
          <a:p>
            <a:pPr lvl="1">
              <a:lnSpc>
                <a:spcPct val="150000"/>
              </a:lnSpc>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11" name="TextBox 10">
            <a:extLst>
              <a:ext uri="{FF2B5EF4-FFF2-40B4-BE49-F238E27FC236}">
                <a16:creationId xmlns:a16="http://schemas.microsoft.com/office/drawing/2014/main" id="{067E615F-3448-4C3B-BB53-5156440D007F}"/>
              </a:ext>
            </a:extLst>
          </p:cNvPr>
          <p:cNvSpPr txBox="1"/>
          <p:nvPr/>
        </p:nvSpPr>
        <p:spPr>
          <a:xfrm>
            <a:off x="5312328" y="1889047"/>
            <a:ext cx="5945698" cy="1169551"/>
          </a:xfrm>
          <a:prstGeom prst="rect">
            <a:avLst/>
          </a:prstGeom>
          <a:noFill/>
        </p:spPr>
        <p:txBody>
          <a:bodyPr wrap="square">
            <a:spAutoFit/>
          </a:bodyPr>
          <a:lstStyle/>
          <a:p>
            <a:r>
              <a:rPr lang="en-NZ" sz="1400" dirty="0"/>
              <a:t>import pandas as pd</a:t>
            </a:r>
          </a:p>
          <a:p>
            <a:r>
              <a:rPr lang="en-NZ" sz="1400" dirty="0" err="1"/>
              <a:t>pd.DataFrame</a:t>
            </a:r>
            <a:r>
              <a:rPr lang="en-NZ" sz="1400" dirty="0"/>
              <a:t>(</a:t>
            </a:r>
            <a:r>
              <a:rPr lang="en-NZ" sz="1400" dirty="0" err="1"/>
              <a:t>history.history</a:t>
            </a:r>
            <a:r>
              <a:rPr lang="en-NZ" sz="1400" dirty="0"/>
              <a:t>).plot(</a:t>
            </a:r>
            <a:r>
              <a:rPr lang="en-NZ" sz="1400" dirty="0" err="1"/>
              <a:t>figsize</a:t>
            </a:r>
            <a:r>
              <a:rPr lang="en-NZ" sz="1400" dirty="0"/>
              <a:t>=(8, 5))</a:t>
            </a:r>
          </a:p>
          <a:p>
            <a:r>
              <a:rPr lang="en-NZ" sz="1400" dirty="0" err="1"/>
              <a:t>plt.grid</a:t>
            </a:r>
            <a:r>
              <a:rPr lang="en-NZ" sz="1400" dirty="0"/>
              <a:t>(True)</a:t>
            </a:r>
          </a:p>
          <a:p>
            <a:r>
              <a:rPr lang="en-NZ" sz="1400" dirty="0" err="1"/>
              <a:t>plt.gca</a:t>
            </a:r>
            <a:r>
              <a:rPr lang="en-NZ" sz="1400" dirty="0"/>
              <a:t>().</a:t>
            </a:r>
            <a:r>
              <a:rPr lang="en-NZ" sz="1400" dirty="0" err="1"/>
              <a:t>set_ylim</a:t>
            </a:r>
            <a:r>
              <a:rPr lang="en-NZ" sz="1400" dirty="0"/>
              <a:t>(0, 1)</a:t>
            </a:r>
          </a:p>
          <a:p>
            <a:r>
              <a:rPr lang="en-NZ" sz="1400" dirty="0" err="1"/>
              <a:t>plt.show</a:t>
            </a:r>
            <a:r>
              <a:rPr lang="en-NZ" sz="1400" dirty="0"/>
              <a:t>()</a:t>
            </a:r>
          </a:p>
        </p:txBody>
      </p:sp>
    </p:spTree>
    <p:extLst>
      <p:ext uri="{BB962C8B-B14F-4D97-AF65-F5344CB8AC3E}">
        <p14:creationId xmlns:p14="http://schemas.microsoft.com/office/powerpoint/2010/main" val="3009098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dirty="0"/>
              <a:t>Class Activity</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4019690"/>
          </a:xfrm>
          <a:prstGeom prst="rect">
            <a:avLst/>
          </a:prstGeom>
          <a:noFill/>
        </p:spPr>
        <p:txBody>
          <a:bodyPr wrap="square">
            <a:spAutoFit/>
          </a:bodyPr>
          <a:lstStyle/>
          <a:p>
            <a:pPr>
              <a:lnSpc>
                <a:spcPct val="150000"/>
              </a:lnSpc>
            </a:pPr>
            <a:r>
              <a:rPr lang="en-GB" dirty="0"/>
              <a:t>Implement a Convolutional Neural Network (CNN) on the CIFAR-10 dataset</a:t>
            </a:r>
            <a:endParaRPr lang="en-GB" dirty="0">
              <a:latin typeface="-apple-system"/>
            </a:endParaRPr>
          </a:p>
          <a:p>
            <a:pPr>
              <a:lnSpc>
                <a:spcPct val="150000"/>
              </a:lnSpc>
            </a:pPr>
            <a:r>
              <a:rPr lang="en-GB" sz="1400" dirty="0"/>
              <a:t>Option 1:</a:t>
            </a:r>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r>
              <a:rPr lang="en-GB" sz="1400" dirty="0"/>
              <a:t>Option 2:</a:t>
            </a:r>
          </a:p>
          <a:p>
            <a:pPr lvl="1">
              <a:lnSpc>
                <a:spcPct val="150000"/>
              </a:lnSpc>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99184E4B-889B-BB09-7AD5-AE92815AAEB6}"/>
              </a:ext>
            </a:extLst>
          </p:cNvPr>
          <p:cNvSpPr txBox="1"/>
          <p:nvPr/>
        </p:nvSpPr>
        <p:spPr>
          <a:xfrm>
            <a:off x="2201891" y="4551570"/>
            <a:ext cx="6094562" cy="1615827"/>
          </a:xfrm>
          <a:prstGeom prst="rect">
            <a:avLst/>
          </a:prstGeom>
          <a:noFill/>
        </p:spPr>
        <p:txBody>
          <a:bodyPr wrap="square">
            <a:spAutoFit/>
          </a:bodyPr>
          <a:lstStyle/>
          <a:p>
            <a:r>
              <a:rPr lang="en-NZ" sz="1100" dirty="0"/>
              <a:t># Import necessary libraries</a:t>
            </a:r>
          </a:p>
          <a:p>
            <a:r>
              <a:rPr lang="en-NZ" sz="1100" dirty="0"/>
              <a:t>import </a:t>
            </a:r>
            <a:r>
              <a:rPr lang="en-NZ" sz="1100" dirty="0" err="1"/>
              <a:t>tensorflow</a:t>
            </a:r>
            <a:r>
              <a:rPr lang="en-NZ" sz="1100" dirty="0"/>
              <a:t> as </a:t>
            </a:r>
            <a:r>
              <a:rPr lang="en-NZ" sz="1100" dirty="0" err="1"/>
              <a:t>tf</a:t>
            </a:r>
            <a:endParaRPr lang="en-NZ" sz="1100" dirty="0"/>
          </a:p>
          <a:p>
            <a:r>
              <a:rPr lang="en-NZ" sz="1100" dirty="0"/>
              <a:t>from </a:t>
            </a:r>
            <a:r>
              <a:rPr lang="en-NZ" sz="1100" dirty="0" err="1"/>
              <a:t>tensorflow.keras</a:t>
            </a:r>
            <a:r>
              <a:rPr lang="en-NZ" sz="1100" dirty="0"/>
              <a:t> import datasets, layers, models</a:t>
            </a:r>
          </a:p>
          <a:p>
            <a:endParaRPr lang="en-NZ" sz="1100" dirty="0"/>
          </a:p>
          <a:p>
            <a:r>
              <a:rPr lang="en-NZ" sz="1100" dirty="0"/>
              <a:t># Load CIFAR-10 data</a:t>
            </a:r>
          </a:p>
          <a:p>
            <a:r>
              <a:rPr lang="en-NZ" sz="1100" dirty="0"/>
              <a:t>(</a:t>
            </a:r>
            <a:r>
              <a:rPr lang="en-NZ" sz="1100" dirty="0" err="1"/>
              <a:t>train_images</a:t>
            </a:r>
            <a:r>
              <a:rPr lang="en-NZ" sz="1100" dirty="0"/>
              <a:t>, </a:t>
            </a:r>
            <a:r>
              <a:rPr lang="en-NZ" sz="1100" dirty="0" err="1"/>
              <a:t>train_labels</a:t>
            </a:r>
            <a:r>
              <a:rPr lang="en-NZ" sz="1100" dirty="0"/>
              <a:t>), (</a:t>
            </a:r>
            <a:r>
              <a:rPr lang="en-NZ" sz="1100" dirty="0" err="1"/>
              <a:t>test_images</a:t>
            </a:r>
            <a:r>
              <a:rPr lang="en-NZ" sz="1100" dirty="0"/>
              <a:t>, </a:t>
            </a:r>
            <a:r>
              <a:rPr lang="en-NZ" sz="1100" dirty="0" err="1"/>
              <a:t>test_labels</a:t>
            </a:r>
            <a:r>
              <a:rPr lang="en-NZ" sz="1100" dirty="0"/>
              <a:t>) = datasets.cifar10.load_data()</a:t>
            </a:r>
          </a:p>
          <a:p>
            <a:endParaRPr lang="en-NZ" sz="1100" dirty="0"/>
          </a:p>
          <a:p>
            <a:r>
              <a:rPr lang="en-NZ" sz="1100" dirty="0"/>
              <a:t># Normalize pixel values to be between 0 and 1</a:t>
            </a:r>
          </a:p>
          <a:p>
            <a:r>
              <a:rPr lang="en-NZ" sz="1100" dirty="0" err="1"/>
              <a:t>train_images</a:t>
            </a:r>
            <a:r>
              <a:rPr lang="en-NZ" sz="1100" dirty="0"/>
              <a:t>, </a:t>
            </a:r>
            <a:r>
              <a:rPr lang="en-NZ" sz="1100" dirty="0" err="1"/>
              <a:t>test_images</a:t>
            </a:r>
            <a:r>
              <a:rPr lang="en-NZ" sz="1100" dirty="0"/>
              <a:t> = </a:t>
            </a:r>
            <a:r>
              <a:rPr lang="en-NZ" sz="1100" dirty="0" err="1"/>
              <a:t>train_images</a:t>
            </a:r>
            <a:r>
              <a:rPr lang="en-NZ" sz="1100" dirty="0"/>
              <a:t> / 255.0, </a:t>
            </a:r>
            <a:r>
              <a:rPr lang="en-NZ" sz="1100" dirty="0" err="1"/>
              <a:t>test_images</a:t>
            </a:r>
            <a:r>
              <a:rPr lang="en-NZ" sz="1100" dirty="0"/>
              <a:t> / 255.0</a:t>
            </a:r>
          </a:p>
        </p:txBody>
      </p:sp>
      <p:sp>
        <p:nvSpPr>
          <p:cNvPr id="13" name="TextBox 12">
            <a:extLst>
              <a:ext uri="{FF2B5EF4-FFF2-40B4-BE49-F238E27FC236}">
                <a16:creationId xmlns:a16="http://schemas.microsoft.com/office/drawing/2014/main" id="{2672E5F6-E8EA-C09B-8468-0B1F3E4E82DB}"/>
              </a:ext>
            </a:extLst>
          </p:cNvPr>
          <p:cNvSpPr txBox="1"/>
          <p:nvPr/>
        </p:nvSpPr>
        <p:spPr>
          <a:xfrm>
            <a:off x="2201891" y="2540785"/>
            <a:ext cx="6094562" cy="1615827"/>
          </a:xfrm>
          <a:prstGeom prst="rect">
            <a:avLst/>
          </a:prstGeom>
          <a:noFill/>
        </p:spPr>
        <p:txBody>
          <a:bodyPr wrap="square">
            <a:spAutoFit/>
          </a:bodyPr>
          <a:lstStyle/>
          <a:p>
            <a:r>
              <a:rPr lang="en-NZ" sz="1100" dirty="0"/>
              <a:t># Import necessary libraries</a:t>
            </a:r>
          </a:p>
          <a:p>
            <a:r>
              <a:rPr lang="en-NZ" sz="1100" dirty="0"/>
              <a:t>import </a:t>
            </a:r>
            <a:r>
              <a:rPr lang="en-NZ" sz="1100" dirty="0" err="1"/>
              <a:t>tensorflow</a:t>
            </a:r>
            <a:r>
              <a:rPr lang="en-NZ" sz="1100" dirty="0"/>
              <a:t> as </a:t>
            </a:r>
            <a:r>
              <a:rPr lang="en-NZ" sz="1100" dirty="0" err="1"/>
              <a:t>tf</a:t>
            </a:r>
            <a:endParaRPr lang="en-NZ" sz="1100" dirty="0"/>
          </a:p>
          <a:p>
            <a:r>
              <a:rPr lang="en-NZ" sz="1100" dirty="0"/>
              <a:t>from </a:t>
            </a:r>
            <a:r>
              <a:rPr lang="en-NZ" sz="1100" dirty="0" err="1"/>
              <a:t>tensorflow</a:t>
            </a:r>
            <a:r>
              <a:rPr lang="en-NZ" sz="1100" dirty="0"/>
              <a:t> import </a:t>
            </a:r>
            <a:r>
              <a:rPr lang="en-NZ" sz="1100" dirty="0" err="1"/>
              <a:t>keras</a:t>
            </a:r>
            <a:endParaRPr lang="en-NZ" sz="1100" dirty="0"/>
          </a:p>
          <a:p>
            <a:endParaRPr lang="en-NZ" sz="1100" dirty="0"/>
          </a:p>
          <a:p>
            <a:r>
              <a:rPr lang="en-NZ" sz="1100" dirty="0"/>
              <a:t># Load CIFAR-10 data</a:t>
            </a:r>
          </a:p>
          <a:p>
            <a:r>
              <a:rPr lang="en-NZ" sz="1100" dirty="0"/>
              <a:t>(</a:t>
            </a:r>
            <a:r>
              <a:rPr lang="en-NZ" sz="1100" dirty="0" err="1"/>
              <a:t>train_images</a:t>
            </a:r>
            <a:r>
              <a:rPr lang="en-NZ" sz="1100" dirty="0"/>
              <a:t>, </a:t>
            </a:r>
            <a:r>
              <a:rPr lang="en-NZ" sz="1100" dirty="0" err="1"/>
              <a:t>train_labels</a:t>
            </a:r>
            <a:r>
              <a:rPr lang="en-NZ" sz="1100" dirty="0"/>
              <a:t>), (</a:t>
            </a:r>
            <a:r>
              <a:rPr lang="en-NZ" sz="1100" dirty="0" err="1"/>
              <a:t>test_images</a:t>
            </a:r>
            <a:r>
              <a:rPr lang="en-NZ" sz="1100" dirty="0"/>
              <a:t>, </a:t>
            </a:r>
            <a:r>
              <a:rPr lang="en-NZ" sz="1100" dirty="0" err="1"/>
              <a:t>test_labels</a:t>
            </a:r>
            <a:r>
              <a:rPr lang="en-NZ" sz="1100" dirty="0"/>
              <a:t>) = keras.datasets.cifar10.load_data()</a:t>
            </a:r>
          </a:p>
          <a:p>
            <a:endParaRPr lang="en-NZ" sz="1100" dirty="0"/>
          </a:p>
          <a:p>
            <a:r>
              <a:rPr lang="en-NZ" sz="1100" dirty="0"/>
              <a:t># Normalize pixel values to be between 0 and 1</a:t>
            </a:r>
          </a:p>
          <a:p>
            <a:r>
              <a:rPr lang="en-NZ" sz="1100" dirty="0" err="1"/>
              <a:t>train_images</a:t>
            </a:r>
            <a:r>
              <a:rPr lang="en-NZ" sz="1100" dirty="0"/>
              <a:t>, </a:t>
            </a:r>
            <a:r>
              <a:rPr lang="en-NZ" sz="1100" dirty="0" err="1"/>
              <a:t>test_images</a:t>
            </a:r>
            <a:r>
              <a:rPr lang="en-NZ" sz="1100" dirty="0"/>
              <a:t> = </a:t>
            </a:r>
            <a:r>
              <a:rPr lang="en-NZ" sz="1100" dirty="0" err="1"/>
              <a:t>train_images</a:t>
            </a:r>
            <a:r>
              <a:rPr lang="en-NZ" sz="1100" dirty="0"/>
              <a:t> / 255.0, </a:t>
            </a:r>
            <a:r>
              <a:rPr lang="en-NZ" sz="1100" dirty="0" err="1"/>
              <a:t>test_images</a:t>
            </a:r>
            <a:r>
              <a:rPr lang="en-NZ" sz="1100" dirty="0"/>
              <a:t> / 255.0</a:t>
            </a:r>
          </a:p>
        </p:txBody>
      </p:sp>
    </p:spTree>
    <p:extLst>
      <p:ext uri="{BB962C8B-B14F-4D97-AF65-F5344CB8AC3E}">
        <p14:creationId xmlns:p14="http://schemas.microsoft.com/office/powerpoint/2010/main" val="3702881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GB" dirty="0"/>
              <a:t>Class Activity</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49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99626" y="1737360"/>
            <a:ext cx="9956054" cy="4204356"/>
          </a:xfrm>
          <a:prstGeom prst="rect">
            <a:avLst/>
          </a:prstGeom>
          <a:noFill/>
        </p:spPr>
        <p:txBody>
          <a:bodyPr wrap="square">
            <a:spAutoFit/>
          </a:bodyPr>
          <a:lstStyle/>
          <a:p>
            <a:pPr>
              <a:lnSpc>
                <a:spcPct val="150000"/>
              </a:lnSpc>
            </a:pPr>
            <a:r>
              <a:rPr lang="en-GB" dirty="0"/>
              <a:t>Implement a Convolutional Neural Network (CNN) on the CIFAR-10 dataset</a:t>
            </a:r>
            <a:endParaRPr lang="en-GB" dirty="0">
              <a:latin typeface="-apple-system"/>
            </a:endParaRPr>
          </a:p>
          <a:p>
            <a:pPr>
              <a:lnSpc>
                <a:spcPct val="150000"/>
              </a:lnSpc>
            </a:pPr>
            <a:r>
              <a:rPr lang="en-GB" sz="1400" dirty="0"/>
              <a:t>Task 1: Implement a Convolutional Neural Network model using the Sequential API in </a:t>
            </a:r>
            <a:r>
              <a:rPr lang="en-GB" sz="1400" dirty="0" err="1"/>
              <a:t>Keras</a:t>
            </a:r>
            <a:r>
              <a:rPr lang="en-GB" sz="1400" dirty="0"/>
              <a:t>. The network should contain at least one convolutional layer followed by pooling layers, and then fully connected layers. Again, use appropriate activation functions, and add dropout if needed.</a:t>
            </a:r>
          </a:p>
          <a:p>
            <a:pPr>
              <a:lnSpc>
                <a:spcPct val="150000"/>
              </a:lnSpc>
            </a:pPr>
            <a:endParaRPr lang="en-GB" sz="1400" dirty="0"/>
          </a:p>
          <a:p>
            <a:pPr>
              <a:lnSpc>
                <a:spcPct val="150000"/>
              </a:lnSpc>
            </a:pPr>
            <a:r>
              <a:rPr lang="en-GB" sz="1400" dirty="0"/>
              <a:t>Task 2: Compile the model, specifying the optimizer, loss function, and metrics.</a:t>
            </a:r>
          </a:p>
          <a:p>
            <a:pPr>
              <a:lnSpc>
                <a:spcPct val="150000"/>
              </a:lnSpc>
            </a:pPr>
            <a:endParaRPr lang="en-GB" sz="1400" dirty="0"/>
          </a:p>
          <a:p>
            <a:pPr>
              <a:lnSpc>
                <a:spcPct val="150000"/>
              </a:lnSpc>
            </a:pPr>
            <a:r>
              <a:rPr lang="en-GB" sz="1400" dirty="0"/>
              <a:t>Task 3: Train the model using the training data, and validate it using the validation data. You can choose the number </a:t>
            </a:r>
            <a:r>
              <a:rPr lang="en-GB" sz="1400"/>
              <a:t>of epochs.</a:t>
            </a:r>
            <a:endParaRPr lang="en-GB" sz="1400" dirty="0"/>
          </a:p>
          <a:p>
            <a:pPr>
              <a:lnSpc>
                <a:spcPct val="150000"/>
              </a:lnSpc>
            </a:pPr>
            <a:endParaRPr lang="en-GB" sz="1400" dirty="0"/>
          </a:p>
          <a:p>
            <a:pPr>
              <a:lnSpc>
                <a:spcPct val="150000"/>
              </a:lnSpc>
            </a:pPr>
            <a:r>
              <a:rPr lang="en-GB" sz="1400" dirty="0"/>
              <a:t>Task 4: Evaluate the model on the test data and report the accuracy and loss.</a:t>
            </a: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330022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a:t>
            </a:fld>
            <a:endParaRPr lang="en-NZ"/>
          </a:p>
        </p:txBody>
      </p:sp>
      <p:sp>
        <p:nvSpPr>
          <p:cNvPr id="48" name="Rectangle 47">
            <a:extLst>
              <a:ext uri="{FF2B5EF4-FFF2-40B4-BE49-F238E27FC236}">
                <a16:creationId xmlns:a16="http://schemas.microsoft.com/office/drawing/2014/main" id="{1D8B880F-3CBB-4CCF-8672-42875F4B5C26}"/>
              </a:ext>
            </a:extLst>
          </p:cNvPr>
          <p:cNvSpPr/>
          <p:nvPr/>
        </p:nvSpPr>
        <p:spPr>
          <a:xfrm>
            <a:off x="1228533" y="1737360"/>
            <a:ext cx="9927147" cy="4372287"/>
          </a:xfrm>
          <a:prstGeom prst="rect">
            <a:avLst/>
          </a:prstGeom>
        </p:spPr>
        <p:txBody>
          <a:bodyPr wrap="square" lIns="0" tIns="0" rIns="0" bIns="0" anchor="t">
            <a:spAutoFit/>
          </a:bodyPr>
          <a:lstStyle/>
          <a:p>
            <a:pPr>
              <a:lnSpc>
                <a:spcPts val="1900"/>
              </a:lnSpc>
            </a:pPr>
            <a:r>
              <a:rPr lang="en-GB" sz="2000" b="1" dirty="0">
                <a:solidFill>
                  <a:schemeClr val="accent3"/>
                </a:solidFill>
                <a:cs typeface="Segoe UI" panose="020B0502040204020203" pitchFamily="34" charset="0"/>
              </a:rPr>
              <a:t>Select the Correct Answer</a:t>
            </a:r>
            <a:endParaRPr lang="en-GB" sz="1400" dirty="0">
              <a:solidFill>
                <a:schemeClr val="tx1">
                  <a:lumMod val="75000"/>
                  <a:lumOff val="25000"/>
                </a:schemeClr>
              </a:solidFill>
              <a:cs typeface="Segoe UI" panose="020B0502040204020203" pitchFamily="34" charset="0"/>
            </a:endParaRPr>
          </a:p>
          <a:p>
            <a:pPr marL="342900" indent="-342900">
              <a:lnSpc>
                <a:spcPts val="1900"/>
              </a:lnSpc>
              <a:buFont typeface="+mj-lt"/>
              <a:buAutoNum type="arabicPeriod"/>
            </a:pPr>
            <a:r>
              <a:rPr lang="en-GB" sz="1400" dirty="0">
                <a:solidFill>
                  <a:schemeClr val="tx1">
                    <a:lumMod val="75000"/>
                    <a:lumOff val="25000"/>
                  </a:schemeClr>
                </a:solidFill>
                <a:cs typeface="Segoe UI" panose="020B0502040204020203" pitchFamily="34" charset="0"/>
              </a:rPr>
              <a:t>What does the term 'epoch' refer to in the context of training a machine learning model?</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The total number of training examples</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One pass through the entire training dataset</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The learning rate</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The number of layers in a neural network</a:t>
            </a:r>
          </a:p>
          <a:p>
            <a:pPr marL="800100" lvl="1" indent="-342900">
              <a:lnSpc>
                <a:spcPts val="1900"/>
              </a:lnSpc>
              <a:buFont typeface="+mj-lt"/>
              <a:buAutoNum type="alphaLcParenR"/>
            </a:pPr>
            <a:endParaRPr lang="en-GB" sz="1400" dirty="0">
              <a:solidFill>
                <a:schemeClr val="tx1">
                  <a:lumMod val="75000"/>
                  <a:lumOff val="25000"/>
                </a:schemeClr>
              </a:solidFill>
              <a:cs typeface="Segoe UI" panose="020B0502040204020203" pitchFamily="34" charset="0"/>
            </a:endParaRPr>
          </a:p>
          <a:p>
            <a:pPr marL="342900" indent="-342900">
              <a:lnSpc>
                <a:spcPts val="1900"/>
              </a:lnSpc>
              <a:buFont typeface="+mj-lt"/>
              <a:buAutoNum type="arabicPeriod"/>
            </a:pPr>
            <a:r>
              <a:rPr lang="en-GB" sz="1400" dirty="0">
                <a:solidFill>
                  <a:schemeClr val="tx1">
                    <a:lumMod val="75000"/>
                    <a:lumOff val="25000"/>
                  </a:schemeClr>
                </a:solidFill>
                <a:cs typeface="Segoe UI" panose="020B0502040204020203" pitchFamily="34" charset="0"/>
              </a:rPr>
              <a:t>What does an activation function in a neuron do?</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sums up the inputs to the neuron.</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decides whether a neuron should be activated or not.</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determines the weights of the connections.</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assigns the bias for a neuron.</a:t>
            </a:r>
          </a:p>
          <a:p>
            <a:pPr marL="800100" lvl="1" indent="-342900">
              <a:lnSpc>
                <a:spcPts val="1900"/>
              </a:lnSpc>
              <a:buFont typeface="+mj-lt"/>
              <a:buAutoNum type="alphaLcParenR"/>
            </a:pPr>
            <a:endParaRPr lang="en-GB" sz="1400" dirty="0">
              <a:solidFill>
                <a:schemeClr val="tx1">
                  <a:lumMod val="75000"/>
                  <a:lumOff val="25000"/>
                </a:schemeClr>
              </a:solidFill>
              <a:cs typeface="Segoe UI" panose="020B0502040204020203" pitchFamily="34" charset="0"/>
            </a:endParaRPr>
          </a:p>
          <a:p>
            <a:pPr marL="342900" indent="-342900">
              <a:lnSpc>
                <a:spcPts val="1900"/>
              </a:lnSpc>
              <a:buFont typeface="+mj-lt"/>
              <a:buAutoNum type="arabicPeriod"/>
            </a:pPr>
            <a:r>
              <a:rPr lang="en-GB" sz="1400" dirty="0">
                <a:solidFill>
                  <a:schemeClr val="tx1">
                    <a:lumMod val="75000"/>
                    <a:lumOff val="25000"/>
                  </a:schemeClr>
                </a:solidFill>
                <a:cs typeface="Segoe UI" panose="020B0502040204020203" pitchFamily="34" charset="0"/>
              </a:rPr>
              <a:t>What is the primary purpose of a cost function in machine learning?</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determines the complexity of a model.</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measures the error or difference between the predicted values and the actual values.</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specifies the architecture of a neural network.</a:t>
            </a:r>
          </a:p>
          <a:p>
            <a:pPr marL="800100" lvl="1" indent="-342900">
              <a:lnSpc>
                <a:spcPts val="1900"/>
              </a:lnSpc>
              <a:buFont typeface="+mj-lt"/>
              <a:buAutoNum type="alphaLcParenR"/>
            </a:pPr>
            <a:r>
              <a:rPr lang="en-GB" sz="1400" dirty="0">
                <a:solidFill>
                  <a:schemeClr val="tx1">
                    <a:lumMod val="75000"/>
                    <a:lumOff val="25000"/>
                  </a:schemeClr>
                </a:solidFill>
                <a:cs typeface="Segoe UI" panose="020B0502040204020203" pitchFamily="34" charset="0"/>
              </a:rPr>
              <a:t>It measures the computational cost of training a model.</a:t>
            </a:r>
          </a:p>
        </p:txBody>
      </p:sp>
    </p:spTree>
    <p:extLst>
      <p:ext uri="{BB962C8B-B14F-4D97-AF65-F5344CB8AC3E}">
        <p14:creationId xmlns:p14="http://schemas.microsoft.com/office/powerpoint/2010/main" val="3706542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2075793" y="2281734"/>
            <a:ext cx="7935986" cy="830997"/>
          </a:xfrm>
          <a:prstGeom prst="rect">
            <a:avLst/>
          </a:prstGeom>
          <a:noFill/>
        </p:spPr>
        <p:txBody>
          <a:bodyPr wrap="square" rtlCol="0">
            <a:spAutoFit/>
          </a:bodyPr>
          <a:lstStyle/>
          <a:p>
            <a:pPr algn="ctr"/>
            <a:r>
              <a:rPr lang="en-GB" sz="4800" dirty="0"/>
              <a:t>Any Questions?</a:t>
            </a:r>
          </a:p>
        </p:txBody>
      </p:sp>
      <p:grpSp>
        <p:nvGrpSpPr>
          <p:cNvPr id="24" name="Group 23">
            <a:extLst>
              <a:ext uri="{FF2B5EF4-FFF2-40B4-BE49-F238E27FC236}">
                <a16:creationId xmlns:a16="http://schemas.microsoft.com/office/drawing/2014/main" id="{D11E48C8-CFB8-4B25-BDBF-D398FC74A9C3}"/>
              </a:ext>
            </a:extLst>
          </p:cNvPr>
          <p:cNvGrpSpPr>
            <a:grpSpLocks noChangeAspect="1"/>
          </p:cNvGrpSpPr>
          <p:nvPr/>
        </p:nvGrpSpPr>
        <p:grpSpPr>
          <a:xfrm>
            <a:off x="2968911" y="4906314"/>
            <a:ext cx="6024088" cy="1000676"/>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p:txBody>
          <a:bodyPr/>
          <a:lstStyle/>
          <a:p>
            <a:r>
              <a:rPr lang="en-GB" dirty="0"/>
              <a:t>Machine Learning, Week 3 - B</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p:txBody>
          <a:bodyPr/>
          <a:lstStyle/>
          <a:p>
            <a:fld id="{85B72991-F611-417C-9F25-3D67AC695963}" type="slidenum">
              <a:rPr lang="en-NZ" smtClean="0"/>
              <a:t>50</a:t>
            </a:fld>
            <a:endParaRPr lang="en-NZ"/>
          </a:p>
        </p:txBody>
      </p:sp>
    </p:spTree>
    <p:extLst>
      <p:ext uri="{BB962C8B-B14F-4D97-AF65-F5344CB8AC3E}">
        <p14:creationId xmlns:p14="http://schemas.microsoft.com/office/powerpoint/2010/main" val="1524891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p:txBody>
          <a:bodyPr/>
          <a:lstStyle/>
          <a:p>
            <a:r>
              <a:rPr lang="en-GB" dirty="0"/>
              <a:t>Outline</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1" y="1737360"/>
            <a:ext cx="10630529" cy="46198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NZ" cap="all" dirty="0"/>
              <a:t>CROSS Validation</a:t>
            </a:r>
          </a:p>
          <a:p>
            <a:pPr marL="342900" indent="-342900">
              <a:lnSpc>
                <a:spcPct val="150000"/>
              </a:lnSpc>
              <a:buFont typeface="Arial" panose="020B0604020202020204" pitchFamily="34" charset="0"/>
              <a:buChar char="•"/>
            </a:pPr>
            <a:r>
              <a:rPr lang="en-NZ" cap="all" dirty="0"/>
              <a:t>Classification Models:</a:t>
            </a:r>
          </a:p>
          <a:p>
            <a:pPr marL="800100" lvl="1" indent="-342900">
              <a:lnSpc>
                <a:spcPct val="150000"/>
              </a:lnSpc>
              <a:buFont typeface="Arial" panose="020B0604020202020204" pitchFamily="34" charset="0"/>
              <a:buChar char="•"/>
            </a:pPr>
            <a:r>
              <a:rPr lang="en-NZ" b="1" cap="all" dirty="0"/>
              <a:t>Deep Neural Networks</a:t>
            </a:r>
          </a:p>
          <a:p>
            <a:pPr marL="1257300" lvl="2" indent="-342900">
              <a:lnSpc>
                <a:spcPct val="150000"/>
              </a:lnSpc>
              <a:buFont typeface="Arial" panose="020B0604020202020204" pitchFamily="34" charset="0"/>
              <a:buChar char="•"/>
            </a:pPr>
            <a:r>
              <a:rPr lang="en-GB" cap="all" dirty="0"/>
              <a:t>The Vanishing/Exploding Gradients Problems</a:t>
            </a:r>
          </a:p>
          <a:p>
            <a:pPr marL="1257300" lvl="2" indent="-342900">
              <a:lnSpc>
                <a:spcPct val="150000"/>
              </a:lnSpc>
              <a:buFont typeface="Arial" panose="020B0604020202020204" pitchFamily="34" charset="0"/>
              <a:buChar char="•"/>
            </a:pPr>
            <a:r>
              <a:rPr lang="en-GB" cap="all" dirty="0"/>
              <a:t>Batch Normalization</a:t>
            </a:r>
          </a:p>
          <a:p>
            <a:pPr marL="1257300" lvl="2" indent="-342900">
              <a:lnSpc>
                <a:spcPct val="150000"/>
              </a:lnSpc>
              <a:buFont typeface="Arial" panose="020B0604020202020204" pitchFamily="34" charset="0"/>
              <a:buChar char="•"/>
            </a:pPr>
            <a:r>
              <a:rPr lang="en-GB" cap="all" dirty="0"/>
              <a:t>Faster Optimizer</a:t>
            </a:r>
          </a:p>
          <a:p>
            <a:pPr marL="800100" lvl="1" indent="-342900">
              <a:lnSpc>
                <a:spcPct val="150000"/>
              </a:lnSpc>
              <a:buFont typeface="Arial" panose="020B0604020202020204" pitchFamily="34" charset="0"/>
              <a:buChar char="•"/>
            </a:pPr>
            <a:r>
              <a:rPr lang="en-NZ" b="1" cap="all" dirty="0"/>
              <a:t>Convolutional Neural Networks</a:t>
            </a:r>
          </a:p>
          <a:p>
            <a:pPr marL="1257300" lvl="2" indent="-342900">
              <a:lnSpc>
                <a:spcPct val="150000"/>
              </a:lnSpc>
              <a:buFont typeface="Arial" panose="020B0604020202020204" pitchFamily="34" charset="0"/>
              <a:buChar char="•"/>
            </a:pPr>
            <a:r>
              <a:rPr lang="en-GB" cap="all" dirty="0"/>
              <a:t>The Architecture of the Visual Cortex</a:t>
            </a:r>
            <a:endParaRPr lang="en-NZ" cap="all" dirty="0"/>
          </a:p>
          <a:p>
            <a:pPr marL="1257300" lvl="2" indent="-342900">
              <a:lnSpc>
                <a:spcPct val="150000"/>
              </a:lnSpc>
              <a:buFont typeface="Arial" panose="020B0604020202020204" pitchFamily="34" charset="0"/>
              <a:buChar char="•"/>
            </a:pPr>
            <a:r>
              <a:rPr lang="en-NZ" cap="all" dirty="0"/>
              <a:t>Convolutional Layers</a:t>
            </a:r>
          </a:p>
          <a:p>
            <a:pPr marL="1257300" lvl="2" indent="-342900">
              <a:lnSpc>
                <a:spcPct val="150000"/>
              </a:lnSpc>
              <a:buFont typeface="Arial" panose="020B0604020202020204" pitchFamily="34" charset="0"/>
              <a:buChar char="•"/>
            </a:pPr>
            <a:r>
              <a:rPr lang="en-NZ" cap="all" dirty="0"/>
              <a:t>Filters</a:t>
            </a:r>
          </a:p>
          <a:p>
            <a:pPr marL="1257300" lvl="2" indent="-342900">
              <a:lnSpc>
                <a:spcPct val="150000"/>
              </a:lnSpc>
              <a:buFont typeface="Arial" panose="020B0604020202020204" pitchFamily="34" charset="0"/>
              <a:buChar char="•"/>
            </a:pPr>
            <a:r>
              <a:rPr lang="en-GB" dirty="0"/>
              <a:t>Pooling Layers</a:t>
            </a:r>
          </a:p>
        </p:txBody>
      </p:sp>
    </p:spTree>
    <p:extLst>
      <p:ext uri="{BB962C8B-B14F-4D97-AF65-F5344CB8AC3E}">
        <p14:creationId xmlns:p14="http://schemas.microsoft.com/office/powerpoint/2010/main" val="314506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NZ" dirty="0"/>
              <a:t>Cross Validation</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47289" y="1737360"/>
            <a:ext cx="10444294" cy="44861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Cross-Validation (CV) is one of the key topics around testing your learning models.</a:t>
            </a:r>
          </a:p>
          <a:p>
            <a:pPr marL="342900" indent="-342900">
              <a:lnSpc>
                <a:spcPct val="150000"/>
              </a:lnSpc>
              <a:buFont typeface="Arial" panose="020B0604020202020204" pitchFamily="34" charset="0"/>
              <a:buChar char="•"/>
            </a:pPr>
            <a:r>
              <a:rPr lang="en-GB" sz="1600" dirty="0"/>
              <a:t>Provides the ability to estimate model performance on unseen data not used while training.</a:t>
            </a:r>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r>
              <a:rPr lang="en-GB" sz="1600" dirty="0"/>
              <a:t>Why cross-validation?</a:t>
            </a:r>
          </a:p>
          <a:p>
            <a:pPr marL="800100" lvl="1" indent="-342900">
              <a:lnSpc>
                <a:spcPct val="150000"/>
              </a:lnSpc>
              <a:buFont typeface="Arial" panose="020B0604020202020204" pitchFamily="34" charset="0"/>
              <a:buChar char="•"/>
            </a:pPr>
            <a:r>
              <a:rPr lang="en-GB" sz="1600" dirty="0"/>
              <a:t>Testing on unseen data.</a:t>
            </a:r>
          </a:p>
          <a:p>
            <a:pPr marL="800100" lvl="1" indent="-342900">
              <a:lnSpc>
                <a:spcPct val="150000"/>
              </a:lnSpc>
              <a:buFont typeface="Arial" panose="020B0604020202020204" pitchFamily="34" charset="0"/>
              <a:buChar char="•"/>
            </a:pPr>
            <a:r>
              <a:rPr lang="en-GB" sz="1600" dirty="0"/>
              <a:t>Tuning model hyperparameter</a:t>
            </a:r>
          </a:p>
          <a:p>
            <a:pPr marL="800100" lvl="1" indent="-342900">
              <a:lnSpc>
                <a:spcPct val="150000"/>
              </a:lnSpc>
              <a:buFont typeface="Arial" panose="020B0604020202020204" pitchFamily="34" charset="0"/>
              <a:buChar char="•"/>
            </a:pPr>
            <a:r>
              <a:rPr lang="en-GB" sz="1600" dirty="0"/>
              <a:t>The third split is not achievable</a:t>
            </a:r>
          </a:p>
          <a:p>
            <a:pPr marL="800100" lvl="1" indent="-342900">
              <a:lnSpc>
                <a:spcPct val="150000"/>
              </a:lnSpc>
              <a:buFont typeface="Arial" panose="020B0604020202020204" pitchFamily="34" charset="0"/>
              <a:buChar char="•"/>
            </a:pPr>
            <a:r>
              <a:rPr lang="en-GB" sz="1600" dirty="0"/>
              <a:t>Avoid instability of sampling</a:t>
            </a:r>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r>
              <a:rPr lang="en-GB" sz="1600" dirty="0">
                <a:hlinkClick r:id="rId3"/>
              </a:rPr>
              <a:t>http://scikit-learn.org/stable/modules/cross_validation.html</a:t>
            </a:r>
            <a:endParaRPr lang="en-GB" sz="1600" dirty="0"/>
          </a:p>
          <a:p>
            <a:pPr marL="342900" indent="-342900">
              <a:lnSpc>
                <a:spcPct val="150000"/>
              </a:lnSpc>
              <a:buFont typeface="Arial" panose="020B0604020202020204" pitchFamily="34" charset="0"/>
              <a:buChar char="•"/>
            </a:pPr>
            <a:endParaRPr lang="en-GB" sz="1600" dirty="0"/>
          </a:p>
        </p:txBody>
      </p:sp>
      <p:pic>
        <p:nvPicPr>
          <p:cNvPr id="1030" name="Picture 6" descr="k-Fold Cross-Validation - YouTube">
            <a:extLst>
              <a:ext uri="{FF2B5EF4-FFF2-40B4-BE49-F238E27FC236}">
                <a16:creationId xmlns:a16="http://schemas.microsoft.com/office/drawing/2014/main" id="{1425547E-34EB-DB47-BCC6-AFE606B99F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134" r="1027"/>
          <a:stretch/>
        </p:blipFill>
        <p:spPr bwMode="auto">
          <a:xfrm>
            <a:off x="6094319" y="2813233"/>
            <a:ext cx="5118164" cy="235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28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NZ" sz="3600" dirty="0"/>
              <a:t>Cross Validation </a:t>
            </a:r>
            <a:br>
              <a:rPr lang="en-NZ" dirty="0"/>
            </a:br>
            <a:r>
              <a:rPr lang="en-NZ" dirty="0"/>
              <a:t>How does it work?</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47289" y="1737360"/>
            <a:ext cx="10444294" cy="41167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Cross-Validation has two main steps: </a:t>
            </a:r>
          </a:p>
          <a:p>
            <a:pPr marL="800100" lvl="1" indent="-342900">
              <a:lnSpc>
                <a:spcPct val="150000"/>
              </a:lnSpc>
              <a:buFont typeface="Arial" panose="020B0604020202020204" pitchFamily="34" charset="0"/>
              <a:buChar char="•"/>
            </a:pPr>
            <a:r>
              <a:rPr lang="en-GB" sz="1600" dirty="0"/>
              <a:t>Splitting the data into subsets (called folds) </a:t>
            </a:r>
          </a:p>
          <a:p>
            <a:pPr marL="800100" lvl="1" indent="-342900">
              <a:lnSpc>
                <a:spcPct val="150000"/>
              </a:lnSpc>
              <a:buFont typeface="Arial" panose="020B0604020202020204" pitchFamily="34" charset="0"/>
              <a:buChar char="•"/>
            </a:pPr>
            <a:r>
              <a:rPr lang="en-GB" sz="1600" dirty="0"/>
              <a:t>Rotating the training and validation among them.</a:t>
            </a:r>
          </a:p>
          <a:p>
            <a:pPr marL="342900" indent="-342900">
              <a:lnSpc>
                <a:spcPct val="150000"/>
              </a:lnSpc>
              <a:buFont typeface="Arial" panose="020B0604020202020204" pitchFamily="34" charset="0"/>
              <a:buChar char="•"/>
            </a:pPr>
            <a:endParaRPr lang="en-GB" sz="1600" dirty="0"/>
          </a:p>
          <a:p>
            <a:pPr marL="342900" indent="-342900">
              <a:lnSpc>
                <a:spcPct val="150000"/>
              </a:lnSpc>
              <a:buFont typeface="Arial" panose="020B0604020202020204" pitchFamily="34" charset="0"/>
              <a:buChar char="•"/>
            </a:pPr>
            <a:r>
              <a:rPr lang="en-GB" sz="1600" dirty="0"/>
              <a:t>Each fold has approximately the same size.</a:t>
            </a:r>
          </a:p>
          <a:p>
            <a:pPr marL="342900" indent="-342900">
              <a:lnSpc>
                <a:spcPct val="150000"/>
              </a:lnSpc>
              <a:buFont typeface="Arial" panose="020B0604020202020204" pitchFamily="34" charset="0"/>
              <a:buChar char="•"/>
            </a:pPr>
            <a:r>
              <a:rPr lang="en-GB" sz="1600" dirty="0"/>
              <a:t>Data can be randomly selected in each fold or stratified.</a:t>
            </a:r>
          </a:p>
          <a:p>
            <a:pPr marL="342900" indent="-342900">
              <a:lnSpc>
                <a:spcPct val="150000"/>
              </a:lnSpc>
              <a:buFont typeface="Arial" panose="020B0604020202020204" pitchFamily="34" charset="0"/>
              <a:buChar char="•"/>
            </a:pPr>
            <a:r>
              <a:rPr lang="en-GB" sz="1600" dirty="0"/>
              <a:t>All folds are used to train the model except one, which is used for validation. That validation fold should be rotated until all folds have become a validation fold once and only once.</a:t>
            </a:r>
          </a:p>
          <a:p>
            <a:pPr marL="342900" indent="-342900">
              <a:lnSpc>
                <a:spcPct val="150000"/>
              </a:lnSpc>
              <a:buFont typeface="Arial" panose="020B0604020202020204" pitchFamily="34" charset="0"/>
              <a:buChar char="•"/>
            </a:pPr>
            <a:r>
              <a:rPr lang="en-GB" sz="1600" dirty="0"/>
              <a:t>K-fold and CV are two terms that are used interchangeably. </a:t>
            </a:r>
          </a:p>
          <a:p>
            <a:pPr marL="342900" indent="-342900">
              <a:lnSpc>
                <a:spcPct val="150000"/>
              </a:lnSpc>
              <a:buFont typeface="Arial" panose="020B0604020202020204" pitchFamily="34" charset="0"/>
              <a:buChar char="•"/>
            </a:pPr>
            <a:r>
              <a:rPr lang="en-GB" sz="1600" dirty="0"/>
              <a:t>K-fold is just describing how many folds you want to split your dataset into. </a:t>
            </a:r>
          </a:p>
          <a:p>
            <a:pPr marL="342900" indent="-342900">
              <a:lnSpc>
                <a:spcPct val="150000"/>
              </a:lnSpc>
              <a:buFont typeface="Arial" panose="020B0604020202020204" pitchFamily="34" charset="0"/>
              <a:buChar char="•"/>
            </a:pPr>
            <a:r>
              <a:rPr lang="en-GB" sz="1600" dirty="0"/>
              <a:t>Many libraries use k=10 as a default value representing 90% going to training and 10% going to the validation set. </a:t>
            </a:r>
          </a:p>
        </p:txBody>
      </p:sp>
      <p:pic>
        <p:nvPicPr>
          <p:cNvPr id="2050" name="Picture 2" descr="Introduction to k-fold Cross-Validation in Python - SQLRelease">
            <a:extLst>
              <a:ext uri="{FF2B5EF4-FFF2-40B4-BE49-F238E27FC236}">
                <a16:creationId xmlns:a16="http://schemas.microsoft.com/office/drawing/2014/main" id="{295D0CEB-7FA1-1773-1202-17A244D22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423" y="2054898"/>
            <a:ext cx="4763288" cy="193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61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33091"/>
            <a:ext cx="10058400" cy="1704270"/>
          </a:xfrm>
        </p:spPr>
        <p:txBody>
          <a:bodyPr>
            <a:normAutofit/>
          </a:bodyPr>
          <a:lstStyle/>
          <a:p>
            <a:r>
              <a:rPr lang="en-NZ" dirty="0"/>
              <a:t>Cross Validation Example</a:t>
            </a:r>
            <a:endParaRPr lang="en-NZ" sz="28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p:txBody>
          <a:bodyPr/>
          <a:lstStyle/>
          <a:p>
            <a:r>
              <a:rPr lang="en-GB" dirty="0"/>
              <a:t>Machine Learning, Week 3 - B</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p:txBody>
          <a:bodyPr/>
          <a:lstStyle/>
          <a:p>
            <a:fld id="{85B72991-F611-417C-9F25-3D67AC695963}" type="slidenum">
              <a:rPr lang="en-NZ" smtClean="0"/>
              <a:t>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47289" y="1737360"/>
            <a:ext cx="10444294" cy="42344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dirty="0"/>
              <a:t>Possum Dataset</a:t>
            </a:r>
          </a:p>
        </p:txBody>
      </p:sp>
      <p:sp>
        <p:nvSpPr>
          <p:cNvPr id="4" name="TextBox 3">
            <a:extLst>
              <a:ext uri="{FF2B5EF4-FFF2-40B4-BE49-F238E27FC236}">
                <a16:creationId xmlns:a16="http://schemas.microsoft.com/office/drawing/2014/main" id="{0B62ADDA-F219-BEE2-55C3-7AD3ACFB9D96}"/>
              </a:ext>
            </a:extLst>
          </p:cNvPr>
          <p:cNvSpPr txBox="1"/>
          <p:nvPr/>
        </p:nvSpPr>
        <p:spPr>
          <a:xfrm>
            <a:off x="847289" y="2335277"/>
            <a:ext cx="4700480" cy="3323987"/>
          </a:xfrm>
          <a:prstGeom prst="rect">
            <a:avLst/>
          </a:prstGeom>
          <a:noFill/>
        </p:spPr>
        <p:txBody>
          <a:bodyPr wrap="square">
            <a:spAutoFit/>
          </a:bodyPr>
          <a:lstStyle/>
          <a:p>
            <a:r>
              <a:rPr lang="en-NZ" sz="1050" dirty="0"/>
              <a:t>import pandas as pd</a:t>
            </a:r>
          </a:p>
          <a:p>
            <a:r>
              <a:rPr lang="en-NZ" sz="1050" dirty="0"/>
              <a:t># read the csv file from a location you have copied the file</a:t>
            </a:r>
          </a:p>
          <a:p>
            <a:r>
              <a:rPr lang="en-NZ" sz="1050" dirty="0" err="1"/>
              <a:t>df</a:t>
            </a:r>
            <a:r>
              <a:rPr lang="en-NZ" sz="1050" dirty="0"/>
              <a:t> = </a:t>
            </a:r>
            <a:r>
              <a:rPr lang="en-NZ" sz="1050" dirty="0" err="1"/>
              <a:t>pd.read_csv</a:t>
            </a:r>
            <a:r>
              <a:rPr lang="en-NZ" sz="1050" dirty="0"/>
              <a:t>("possum.csv")</a:t>
            </a:r>
          </a:p>
          <a:p>
            <a:r>
              <a:rPr lang="en-NZ" sz="1050" dirty="0"/>
              <a:t>#clean up and remove any rows with missing data with</a:t>
            </a:r>
          </a:p>
          <a:p>
            <a:r>
              <a:rPr lang="en-NZ" sz="1050" dirty="0" err="1"/>
              <a:t>df</a:t>
            </a:r>
            <a:r>
              <a:rPr lang="en-NZ" sz="1050" dirty="0"/>
              <a:t> = </a:t>
            </a:r>
            <a:r>
              <a:rPr lang="en-NZ" sz="1050" dirty="0" err="1"/>
              <a:t>df.dropna</a:t>
            </a:r>
            <a:r>
              <a:rPr lang="en-NZ" sz="1050" dirty="0"/>
              <a:t>()</a:t>
            </a:r>
          </a:p>
          <a:p>
            <a:r>
              <a:rPr lang="en-NZ" sz="1050" dirty="0"/>
              <a:t>#remove the unnecessary columns, then store the features and the label data in separate variables</a:t>
            </a:r>
          </a:p>
          <a:p>
            <a:r>
              <a:rPr lang="en-NZ" sz="1050" dirty="0"/>
              <a:t>X = </a:t>
            </a:r>
            <a:r>
              <a:rPr lang="en-NZ" sz="1050" dirty="0" err="1"/>
              <a:t>df.drop</a:t>
            </a:r>
            <a:r>
              <a:rPr lang="en-NZ" sz="1050" dirty="0"/>
              <a:t>(["case", "site", "Pop", "sex"], axis=1)</a:t>
            </a:r>
          </a:p>
          <a:p>
            <a:r>
              <a:rPr lang="en-NZ" sz="1050" dirty="0"/>
              <a:t>y = </a:t>
            </a:r>
            <a:r>
              <a:rPr lang="en-NZ" sz="1050" dirty="0" err="1"/>
              <a:t>df</a:t>
            </a:r>
            <a:r>
              <a:rPr lang="en-NZ" sz="1050" dirty="0"/>
              <a:t>["sex"]</a:t>
            </a:r>
          </a:p>
          <a:p>
            <a:r>
              <a:rPr lang="en-NZ" sz="1050" dirty="0"/>
              <a:t>y=</a:t>
            </a:r>
            <a:r>
              <a:rPr lang="en-NZ" sz="1050" dirty="0" err="1"/>
              <a:t>y.replace</a:t>
            </a:r>
            <a:r>
              <a:rPr lang="en-NZ" sz="1050" dirty="0"/>
              <a:t>('m',1)</a:t>
            </a:r>
          </a:p>
          <a:p>
            <a:r>
              <a:rPr lang="en-NZ" sz="1050" dirty="0"/>
              <a:t>y=</a:t>
            </a:r>
            <a:r>
              <a:rPr lang="en-NZ" sz="1050" dirty="0" err="1"/>
              <a:t>y.replace</a:t>
            </a:r>
            <a:r>
              <a:rPr lang="en-NZ" sz="1050" dirty="0"/>
              <a:t>('f',2)</a:t>
            </a:r>
          </a:p>
          <a:p>
            <a:r>
              <a:rPr lang="en-NZ" sz="1050" dirty="0"/>
              <a:t>X = </a:t>
            </a:r>
            <a:r>
              <a:rPr lang="en-NZ" sz="1050" dirty="0" err="1"/>
              <a:t>X.astype</a:t>
            </a:r>
            <a:r>
              <a:rPr lang="en-NZ" sz="1050" dirty="0"/>
              <a:t>('int64')</a:t>
            </a:r>
          </a:p>
          <a:p>
            <a:endParaRPr lang="en-NZ" sz="1050" dirty="0"/>
          </a:p>
          <a:p>
            <a:r>
              <a:rPr lang="en-NZ" sz="1050" dirty="0"/>
              <a:t>from </a:t>
            </a:r>
            <a:r>
              <a:rPr lang="en-NZ" sz="1050" dirty="0" err="1"/>
              <a:t>sklearn.model_selection</a:t>
            </a:r>
            <a:r>
              <a:rPr lang="en-NZ" sz="1050" dirty="0"/>
              <a:t> import </a:t>
            </a:r>
            <a:r>
              <a:rPr lang="en-NZ" sz="1050" dirty="0" err="1"/>
              <a:t>train_test_split</a:t>
            </a:r>
            <a:endParaRPr lang="en-NZ" sz="1050" dirty="0"/>
          </a:p>
          <a:p>
            <a:r>
              <a:rPr lang="en-NZ" sz="1050" dirty="0" err="1"/>
              <a:t>X_train</a:t>
            </a:r>
            <a:r>
              <a:rPr lang="en-NZ" sz="1050" dirty="0"/>
              <a:t>, </a:t>
            </a:r>
            <a:r>
              <a:rPr lang="en-NZ" sz="1050" dirty="0" err="1"/>
              <a:t>X_val_and_test</a:t>
            </a:r>
            <a:r>
              <a:rPr lang="en-NZ" sz="1050" dirty="0"/>
              <a:t>, </a:t>
            </a:r>
            <a:r>
              <a:rPr lang="en-NZ" sz="1050" dirty="0" err="1"/>
              <a:t>y_train</a:t>
            </a:r>
            <a:r>
              <a:rPr lang="en-NZ" sz="1050" dirty="0"/>
              <a:t>, </a:t>
            </a:r>
            <a:r>
              <a:rPr lang="en-NZ" sz="1050" dirty="0" err="1"/>
              <a:t>y_val_and_test</a:t>
            </a:r>
            <a:r>
              <a:rPr lang="en-NZ" sz="1050" dirty="0"/>
              <a:t> = </a:t>
            </a:r>
            <a:r>
              <a:rPr lang="en-NZ" sz="1050" dirty="0" err="1"/>
              <a:t>train_test_split</a:t>
            </a:r>
            <a:r>
              <a:rPr lang="en-NZ" sz="1050" dirty="0"/>
              <a:t>(X, y, </a:t>
            </a:r>
            <a:r>
              <a:rPr lang="en-NZ" sz="1050" dirty="0" err="1"/>
              <a:t>test_size</a:t>
            </a:r>
            <a:r>
              <a:rPr lang="en-NZ" sz="1050" dirty="0"/>
              <a:t>=0.4, </a:t>
            </a:r>
            <a:r>
              <a:rPr lang="en-NZ" sz="1050" dirty="0" err="1"/>
              <a:t>random_state</a:t>
            </a:r>
            <a:r>
              <a:rPr lang="en-NZ" sz="1050" dirty="0"/>
              <a:t>=42)</a:t>
            </a:r>
          </a:p>
          <a:p>
            <a:r>
              <a:rPr lang="en-NZ" sz="1050" dirty="0" err="1"/>
              <a:t>X_valid</a:t>
            </a:r>
            <a:r>
              <a:rPr lang="en-NZ" sz="1050" dirty="0"/>
              <a:t>, </a:t>
            </a:r>
            <a:r>
              <a:rPr lang="en-NZ" sz="1050" dirty="0" err="1"/>
              <a:t>X_test</a:t>
            </a:r>
            <a:r>
              <a:rPr lang="en-NZ" sz="1050" dirty="0"/>
              <a:t>, </a:t>
            </a:r>
            <a:r>
              <a:rPr lang="en-NZ" sz="1050" dirty="0" err="1"/>
              <a:t>y_valid</a:t>
            </a:r>
            <a:r>
              <a:rPr lang="en-NZ" sz="1050" dirty="0"/>
              <a:t>, </a:t>
            </a:r>
            <a:r>
              <a:rPr lang="en-NZ" sz="1050" dirty="0" err="1"/>
              <a:t>y_test</a:t>
            </a:r>
            <a:r>
              <a:rPr lang="en-NZ" sz="1050" dirty="0"/>
              <a:t> = </a:t>
            </a:r>
            <a:r>
              <a:rPr lang="en-NZ" sz="1050" dirty="0" err="1"/>
              <a:t>train_test_split</a:t>
            </a:r>
            <a:r>
              <a:rPr lang="en-NZ" sz="1050" dirty="0"/>
              <a:t>(</a:t>
            </a:r>
            <a:r>
              <a:rPr lang="en-NZ" sz="1050" dirty="0" err="1"/>
              <a:t>X_val_and_test</a:t>
            </a:r>
            <a:r>
              <a:rPr lang="en-NZ" sz="1050" dirty="0"/>
              <a:t>, </a:t>
            </a:r>
            <a:r>
              <a:rPr lang="en-NZ" sz="1050" dirty="0" err="1"/>
              <a:t>y_val_and_test</a:t>
            </a:r>
            <a:r>
              <a:rPr lang="en-NZ" sz="1050" dirty="0"/>
              <a:t>, </a:t>
            </a:r>
            <a:r>
              <a:rPr lang="en-NZ" sz="1050" dirty="0" err="1"/>
              <a:t>test_size</a:t>
            </a:r>
            <a:r>
              <a:rPr lang="en-NZ" sz="1050" dirty="0"/>
              <a:t>=0.5)</a:t>
            </a:r>
          </a:p>
          <a:p>
            <a:endParaRPr lang="en-NZ" sz="1050" dirty="0"/>
          </a:p>
          <a:p>
            <a:r>
              <a:rPr lang="en-NZ" sz="1050" dirty="0"/>
              <a:t>print(</a:t>
            </a:r>
            <a:r>
              <a:rPr lang="en-NZ" sz="1050" dirty="0" err="1"/>
              <a:t>X.shape</a:t>
            </a:r>
            <a:r>
              <a:rPr lang="en-NZ" sz="1050" dirty="0"/>
              <a:t>, </a:t>
            </a:r>
            <a:r>
              <a:rPr lang="en-NZ" sz="1050" dirty="0" err="1"/>
              <a:t>y.shape</a:t>
            </a:r>
            <a:r>
              <a:rPr lang="en-NZ" sz="1050" dirty="0"/>
              <a:t>)</a:t>
            </a:r>
          </a:p>
        </p:txBody>
      </p:sp>
      <p:sp>
        <p:nvSpPr>
          <p:cNvPr id="8" name="TextBox 7">
            <a:extLst>
              <a:ext uri="{FF2B5EF4-FFF2-40B4-BE49-F238E27FC236}">
                <a16:creationId xmlns:a16="http://schemas.microsoft.com/office/drawing/2014/main" id="{6EB9CE75-06F5-3CD9-CFA0-D361AFD290CC}"/>
              </a:ext>
            </a:extLst>
          </p:cNvPr>
          <p:cNvSpPr txBox="1"/>
          <p:nvPr/>
        </p:nvSpPr>
        <p:spPr>
          <a:xfrm>
            <a:off x="5730343" y="2335277"/>
            <a:ext cx="5561240" cy="3647152"/>
          </a:xfrm>
          <a:prstGeom prst="rect">
            <a:avLst/>
          </a:prstGeom>
          <a:noFill/>
        </p:spPr>
        <p:txBody>
          <a:bodyPr wrap="square">
            <a:spAutoFit/>
          </a:bodyPr>
          <a:lstStyle/>
          <a:p>
            <a:r>
              <a:rPr lang="en-NZ" sz="1100" dirty="0"/>
              <a:t>from </a:t>
            </a:r>
            <a:r>
              <a:rPr lang="en-NZ" sz="1100" dirty="0" err="1"/>
              <a:t>sklearn.model_selection</a:t>
            </a:r>
            <a:r>
              <a:rPr lang="en-NZ" sz="1100" dirty="0"/>
              <a:t> import </a:t>
            </a:r>
            <a:r>
              <a:rPr lang="en-NZ" sz="1100" dirty="0" err="1"/>
              <a:t>StratifiedKFold</a:t>
            </a:r>
            <a:endParaRPr lang="en-NZ" sz="1100" dirty="0"/>
          </a:p>
          <a:p>
            <a:endParaRPr lang="en-NZ" sz="1100" dirty="0"/>
          </a:p>
          <a:p>
            <a:r>
              <a:rPr lang="en-NZ" sz="1100" dirty="0"/>
              <a:t># define 10-fold cross validation test harness</a:t>
            </a:r>
          </a:p>
          <a:p>
            <a:r>
              <a:rPr lang="en-NZ" sz="1100" dirty="0" err="1"/>
              <a:t>kfold</a:t>
            </a:r>
            <a:r>
              <a:rPr lang="en-NZ" sz="1100" dirty="0"/>
              <a:t> = </a:t>
            </a:r>
            <a:r>
              <a:rPr lang="en-NZ" sz="1100" dirty="0" err="1"/>
              <a:t>StratifiedKFold</a:t>
            </a:r>
            <a:r>
              <a:rPr lang="en-NZ" sz="1100" dirty="0"/>
              <a:t>(</a:t>
            </a:r>
            <a:r>
              <a:rPr lang="en-NZ" sz="1100" dirty="0" err="1"/>
              <a:t>n_splits</a:t>
            </a:r>
            <a:r>
              <a:rPr lang="en-NZ" sz="1100" dirty="0"/>
              <a:t>=10, shuffle=True, </a:t>
            </a:r>
            <a:r>
              <a:rPr lang="en-NZ" sz="1100" dirty="0" err="1"/>
              <a:t>random_state</a:t>
            </a:r>
            <a:r>
              <a:rPr lang="en-NZ" sz="1100" dirty="0"/>
              <a:t>=42)</a:t>
            </a:r>
          </a:p>
          <a:p>
            <a:r>
              <a:rPr lang="en-NZ" sz="1100" dirty="0" err="1"/>
              <a:t>cvscores</a:t>
            </a:r>
            <a:r>
              <a:rPr lang="en-NZ" sz="1100" dirty="0"/>
              <a:t> = []</a:t>
            </a:r>
          </a:p>
          <a:p>
            <a:r>
              <a:rPr lang="en-NZ" sz="1100" dirty="0"/>
              <a:t>for train, test in </a:t>
            </a:r>
            <a:r>
              <a:rPr lang="en-NZ" sz="1100" dirty="0" err="1"/>
              <a:t>kfold.split</a:t>
            </a:r>
            <a:r>
              <a:rPr lang="en-NZ" sz="1100" dirty="0"/>
              <a:t>(X, y):</a:t>
            </a:r>
          </a:p>
          <a:p>
            <a:r>
              <a:rPr lang="en-NZ" sz="1100" dirty="0"/>
              <a:t>    model = </a:t>
            </a:r>
            <a:r>
              <a:rPr lang="en-NZ" sz="1100" dirty="0" err="1"/>
              <a:t>keras.models.Sequential</a:t>
            </a:r>
            <a:r>
              <a:rPr lang="en-NZ" sz="1100" dirty="0"/>
              <a:t>([</a:t>
            </a:r>
          </a:p>
          <a:p>
            <a:r>
              <a:rPr lang="en-NZ" sz="1100" dirty="0"/>
              <a:t>        </a:t>
            </a:r>
            <a:r>
              <a:rPr lang="en-NZ" sz="1100" dirty="0" err="1"/>
              <a:t>keras.layers.Flatten</a:t>
            </a:r>
            <a:r>
              <a:rPr lang="en-NZ" sz="1100" dirty="0"/>
              <a:t>(</a:t>
            </a:r>
            <a:r>
              <a:rPr lang="en-NZ" sz="1100" dirty="0" err="1"/>
              <a:t>input_shape</a:t>
            </a:r>
            <a:r>
              <a:rPr lang="en-NZ" sz="1100" dirty="0"/>
              <a:t>=[10, ]),</a:t>
            </a:r>
          </a:p>
          <a:p>
            <a:r>
              <a:rPr lang="en-NZ" sz="1100" dirty="0"/>
              <a:t>        </a:t>
            </a:r>
            <a:r>
              <a:rPr lang="en-NZ" sz="1100" dirty="0" err="1"/>
              <a:t>keras.layers.Dense</a:t>
            </a:r>
            <a:r>
              <a:rPr lang="en-NZ" sz="1100" dirty="0"/>
              <a:t>(30, activation="</a:t>
            </a:r>
            <a:r>
              <a:rPr lang="en-NZ" sz="1100" dirty="0" err="1"/>
              <a:t>relu</a:t>
            </a:r>
            <a:r>
              <a:rPr lang="en-NZ" sz="1100" dirty="0"/>
              <a:t>"),</a:t>
            </a:r>
          </a:p>
          <a:p>
            <a:r>
              <a:rPr lang="en-NZ" sz="1100" dirty="0"/>
              <a:t>        </a:t>
            </a:r>
            <a:r>
              <a:rPr lang="en-NZ" sz="1100" dirty="0" err="1"/>
              <a:t>keras.layers.Dense</a:t>
            </a:r>
            <a:r>
              <a:rPr lang="en-NZ" sz="1100" dirty="0"/>
              <a:t>(10, activation="</a:t>
            </a:r>
            <a:r>
              <a:rPr lang="en-NZ" sz="1100" dirty="0" err="1"/>
              <a:t>relu</a:t>
            </a:r>
            <a:r>
              <a:rPr lang="en-NZ" sz="1100" dirty="0"/>
              <a:t>"),</a:t>
            </a:r>
          </a:p>
          <a:p>
            <a:r>
              <a:rPr lang="en-NZ" sz="1100" dirty="0"/>
              <a:t>        </a:t>
            </a:r>
            <a:r>
              <a:rPr lang="en-NZ" sz="1100" dirty="0" err="1"/>
              <a:t>keras.layers.Dense</a:t>
            </a:r>
            <a:r>
              <a:rPr lang="en-NZ" sz="1100" dirty="0"/>
              <a:t>(1, activation="sigmoid")</a:t>
            </a:r>
          </a:p>
          <a:p>
            <a:r>
              <a:rPr lang="en-NZ" sz="1100" dirty="0"/>
              <a:t>    ])</a:t>
            </a:r>
          </a:p>
          <a:p>
            <a:r>
              <a:rPr lang="en-NZ" sz="1100" dirty="0"/>
              <a:t>    # compile the </a:t>
            </a:r>
            <a:r>
              <a:rPr lang="en-NZ" sz="1100" dirty="0" err="1"/>
              <a:t>keras</a:t>
            </a:r>
            <a:r>
              <a:rPr lang="en-NZ" sz="1100" dirty="0"/>
              <a:t> model</a:t>
            </a:r>
          </a:p>
          <a:p>
            <a:r>
              <a:rPr lang="en-NZ" sz="1100" dirty="0"/>
              <a:t>    </a:t>
            </a:r>
            <a:r>
              <a:rPr lang="en-NZ" sz="1100" dirty="0" err="1"/>
              <a:t>model.compile</a:t>
            </a:r>
            <a:r>
              <a:rPr lang="en-NZ" sz="1100" dirty="0"/>
              <a:t>(loss='</a:t>
            </a:r>
            <a:r>
              <a:rPr lang="en-NZ" sz="1100" dirty="0" err="1"/>
              <a:t>binary_crossentropy</a:t>
            </a:r>
            <a:r>
              <a:rPr lang="en-NZ" sz="1100" dirty="0"/>
              <a:t>', optimizer='</a:t>
            </a:r>
            <a:r>
              <a:rPr lang="en-NZ" sz="1100" dirty="0" err="1"/>
              <a:t>adam</a:t>
            </a:r>
            <a:r>
              <a:rPr lang="en-NZ" sz="1100" dirty="0"/>
              <a:t>', metrics=['accuracy'])</a:t>
            </a:r>
          </a:p>
          <a:p>
            <a:r>
              <a:rPr lang="en-NZ" sz="1100" dirty="0"/>
              <a:t>    # Fit the model</a:t>
            </a:r>
          </a:p>
          <a:p>
            <a:r>
              <a:rPr lang="en-NZ" sz="1100" dirty="0"/>
              <a:t>    </a:t>
            </a:r>
            <a:r>
              <a:rPr lang="en-NZ" sz="1100" dirty="0" err="1"/>
              <a:t>model.fit</a:t>
            </a:r>
            <a:r>
              <a:rPr lang="en-NZ" sz="1100" dirty="0"/>
              <a:t>(</a:t>
            </a:r>
            <a:r>
              <a:rPr lang="en-NZ" sz="1100" dirty="0" err="1"/>
              <a:t>X.iloc</a:t>
            </a:r>
            <a:r>
              <a:rPr lang="en-NZ" sz="1100" dirty="0"/>
              <a:t>[train], </a:t>
            </a:r>
            <a:r>
              <a:rPr lang="en-NZ" sz="1100" dirty="0" err="1"/>
              <a:t>y.iloc</a:t>
            </a:r>
            <a:r>
              <a:rPr lang="en-NZ" sz="1100" dirty="0"/>
              <a:t>[train], epochs=150, </a:t>
            </a:r>
            <a:r>
              <a:rPr lang="en-NZ" sz="1100" dirty="0" err="1"/>
              <a:t>batch_size</a:t>
            </a:r>
            <a:r>
              <a:rPr lang="en-NZ" sz="1100" dirty="0"/>
              <a:t>=10, verbose=0)</a:t>
            </a:r>
          </a:p>
          <a:p>
            <a:r>
              <a:rPr lang="en-NZ" sz="1100" dirty="0"/>
              <a:t>    # evaluate the model</a:t>
            </a:r>
          </a:p>
          <a:p>
            <a:r>
              <a:rPr lang="en-NZ" sz="1100" dirty="0"/>
              <a:t>    scores = </a:t>
            </a:r>
            <a:r>
              <a:rPr lang="en-NZ" sz="1100" dirty="0" err="1"/>
              <a:t>model.evaluate</a:t>
            </a:r>
            <a:r>
              <a:rPr lang="en-NZ" sz="1100" dirty="0"/>
              <a:t>(</a:t>
            </a:r>
            <a:r>
              <a:rPr lang="en-NZ" sz="1100" dirty="0" err="1"/>
              <a:t>X.iloc</a:t>
            </a:r>
            <a:r>
              <a:rPr lang="en-NZ" sz="1100" dirty="0"/>
              <a:t>[test], </a:t>
            </a:r>
            <a:r>
              <a:rPr lang="en-NZ" sz="1100" dirty="0" err="1"/>
              <a:t>y.iloc</a:t>
            </a:r>
            <a:r>
              <a:rPr lang="en-NZ" sz="1100" dirty="0"/>
              <a:t>[test], verbose=0)</a:t>
            </a:r>
          </a:p>
          <a:p>
            <a:r>
              <a:rPr lang="en-NZ" sz="1100" dirty="0"/>
              <a:t>    print("%s: %.2f%%" % (</a:t>
            </a:r>
            <a:r>
              <a:rPr lang="en-NZ" sz="1100" dirty="0" err="1"/>
              <a:t>model.metrics_names</a:t>
            </a:r>
            <a:r>
              <a:rPr lang="en-NZ" sz="1100" dirty="0"/>
              <a:t>[1], scores[1]*100))</a:t>
            </a:r>
          </a:p>
          <a:p>
            <a:r>
              <a:rPr lang="en-NZ" sz="1100" dirty="0"/>
              <a:t>    </a:t>
            </a:r>
            <a:r>
              <a:rPr lang="en-NZ" sz="1100" dirty="0" err="1"/>
              <a:t>cvscores.append</a:t>
            </a:r>
            <a:r>
              <a:rPr lang="en-NZ" sz="1100" dirty="0"/>
              <a:t>(scores[1] * 100)</a:t>
            </a:r>
          </a:p>
          <a:p>
            <a:r>
              <a:rPr lang="en-NZ" sz="1100" dirty="0"/>
              <a:t>print("%.2f%% (+/- %.2f%%)" % (</a:t>
            </a:r>
            <a:r>
              <a:rPr lang="en-NZ" sz="1100" dirty="0" err="1"/>
              <a:t>numpy.mean</a:t>
            </a:r>
            <a:r>
              <a:rPr lang="en-NZ" sz="1100" dirty="0"/>
              <a:t>(</a:t>
            </a:r>
            <a:r>
              <a:rPr lang="en-NZ" sz="1100" dirty="0" err="1"/>
              <a:t>cvscores</a:t>
            </a:r>
            <a:r>
              <a:rPr lang="en-NZ" sz="1100" dirty="0"/>
              <a:t>), </a:t>
            </a:r>
            <a:r>
              <a:rPr lang="en-NZ" sz="1100" dirty="0" err="1"/>
              <a:t>numpy.std</a:t>
            </a:r>
            <a:r>
              <a:rPr lang="en-NZ" sz="1100" dirty="0"/>
              <a:t>(</a:t>
            </a:r>
            <a:r>
              <a:rPr lang="en-NZ" sz="1100" dirty="0" err="1"/>
              <a:t>cvscores</a:t>
            </a:r>
            <a:r>
              <a:rPr lang="en-NZ" sz="1100" dirty="0"/>
              <a:t>)))</a:t>
            </a:r>
          </a:p>
        </p:txBody>
      </p:sp>
    </p:spTree>
    <p:extLst>
      <p:ext uri="{BB962C8B-B14F-4D97-AF65-F5344CB8AC3E}">
        <p14:creationId xmlns:p14="http://schemas.microsoft.com/office/powerpoint/2010/main" val="289620066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3A40C8F5B7834DBECC0AC1826905C0" ma:contentTypeVersion="4" ma:contentTypeDescription="Create a new document." ma:contentTypeScope="" ma:versionID="6116557c24a8d3c5596aed50a71f0ae0">
  <xsd:schema xmlns:xsd="http://www.w3.org/2001/XMLSchema" xmlns:xs="http://www.w3.org/2001/XMLSchema" xmlns:p="http://schemas.microsoft.com/office/2006/metadata/properties" xmlns:ns3="4b2341e4-484d-40a0-a0dd-cabc521e1203" targetNamespace="http://schemas.microsoft.com/office/2006/metadata/properties" ma:root="true" ma:fieldsID="93aa95f1b93ace587cbad58792950f38" ns3:_="">
    <xsd:import namespace="4b2341e4-484d-40a0-a0dd-cabc521e12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2341e4-484d-40a0-a0dd-cabc521e1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B98F3F-14C8-4802-9B40-4BA149B5716B}">
  <ds:schemaRefs>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4b2341e4-484d-40a0-a0dd-cabc521e120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866527-49BF-4DF1-8484-F7077CA1737C}">
  <ds:schemaRefs>
    <ds:schemaRef ds:uri="http://schemas.microsoft.com/sharepoint/v3/contenttype/forms"/>
  </ds:schemaRefs>
</ds:datastoreItem>
</file>

<file path=customXml/itemProps3.xml><?xml version="1.0" encoding="utf-8"?>
<ds:datastoreItem xmlns:ds="http://schemas.openxmlformats.org/officeDocument/2006/customXml" ds:itemID="{8248FE91-309F-4668-A48F-3E11F56306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2341e4-484d-40a0-a0dd-cabc521e12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6631</TotalTime>
  <Words>6685</Words>
  <Application>Microsoft Office PowerPoint</Application>
  <PresentationFormat>Widescreen</PresentationFormat>
  <Paragraphs>605</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-apple-system</vt:lpstr>
      <vt:lpstr>Arial</vt:lpstr>
      <vt:lpstr>Calibri</vt:lpstr>
      <vt:lpstr>Calibri Light</vt:lpstr>
      <vt:lpstr>Cambria Math</vt:lpstr>
      <vt:lpstr>Menlo</vt:lpstr>
      <vt:lpstr>Segoe UI</vt:lpstr>
      <vt:lpstr>TimesNewRomanPS-ItalicMT</vt:lpstr>
      <vt:lpstr>TimesNewRomanPSMT</vt:lpstr>
      <vt:lpstr>Retrospect</vt:lpstr>
      <vt:lpstr>PowerPoint Presentation</vt:lpstr>
      <vt:lpstr>Review</vt:lpstr>
      <vt:lpstr>Review</vt:lpstr>
      <vt:lpstr>Review</vt:lpstr>
      <vt:lpstr>Review</vt:lpstr>
      <vt:lpstr>Outline</vt:lpstr>
      <vt:lpstr>Cross Validation</vt:lpstr>
      <vt:lpstr>Cross Validation  How does it work?</vt:lpstr>
      <vt:lpstr>Cross Validation Example</vt:lpstr>
      <vt:lpstr>Deep Neural Networks</vt:lpstr>
      <vt:lpstr>Deep Neural Networks</vt:lpstr>
      <vt:lpstr>Deep Neural Networks The Vanishing/Exploding Gradients Problems</vt:lpstr>
      <vt:lpstr>Deep Neural Networks The Vanishing/Exploding Gradients Problems</vt:lpstr>
      <vt:lpstr>Deep Neural Networks The Vanishing/Exploding Gradients Weight Initialization</vt:lpstr>
      <vt:lpstr>Deep Neural Networks The Vanishing/Exploding Gradients Activation Functions</vt:lpstr>
      <vt:lpstr>Deep Neural Networks The Vanishing/Exploding Gradients Alternative Activation Functions</vt:lpstr>
      <vt:lpstr>Deep Neural Networks The Vanishing/Exploding Gradients Batch Normalization</vt:lpstr>
      <vt:lpstr>Deep Neural Networks The Vanishing/Exploding Gradients Batch Normalization</vt:lpstr>
      <vt:lpstr>Deep Neural Networks Faster Optimizer</vt:lpstr>
      <vt:lpstr>Deep Neural Networks Faster Optimizer</vt:lpstr>
      <vt:lpstr>DNN in Python</vt:lpstr>
      <vt:lpstr> DNN in Python</vt:lpstr>
      <vt:lpstr> DNN in Python</vt:lpstr>
      <vt:lpstr> DNN in Python</vt:lpstr>
      <vt:lpstr> DNN in Python</vt:lpstr>
      <vt:lpstr>Deep Computer Vision Using Convolutional Neural Networks</vt:lpstr>
      <vt:lpstr>Deep Computer Vision Using Convolutional Neural Networks</vt:lpstr>
      <vt:lpstr>Deep Computer Vision Using Convolutional Neural Networks</vt:lpstr>
      <vt:lpstr>Deep Computer Vision Using CNN The Architecture of the Visual Cortex</vt:lpstr>
      <vt:lpstr>Deep Computer Vision Using CNN The Architecture of the Visual Cortex</vt:lpstr>
      <vt:lpstr>Deep Computer Vision Using CNN The Architecture of the Visual Cortex</vt:lpstr>
      <vt:lpstr>Deep Computer Vision Using CNN Convolutional Layers</vt:lpstr>
      <vt:lpstr>Deep Computer Vision Using CNN Convolutional Layers</vt:lpstr>
      <vt:lpstr>Deep Computer Vision Using CNN Convolutional Layers</vt:lpstr>
      <vt:lpstr>Deep Computer Vision Using CNN Convolutional Layers Filters</vt:lpstr>
      <vt:lpstr>Deep Computer Vision Using CNN Convolutional Layers Filters</vt:lpstr>
      <vt:lpstr>Deep Computer Vision Using CNN Convolutional Layers Filters</vt:lpstr>
      <vt:lpstr>Deep Computer Vision Using CNN Convolutional Layers Stacking Multiple Feature Maps</vt:lpstr>
      <vt:lpstr>Deep Computer Vision Using CNN Pooling Layers</vt:lpstr>
      <vt:lpstr>Deep Computer Vision Using CNN Pooling Layers</vt:lpstr>
      <vt:lpstr>Deep Computer Vision Using CNN CNN Architectures</vt:lpstr>
      <vt:lpstr>CNN in Python</vt:lpstr>
      <vt:lpstr> CNN in Python</vt:lpstr>
      <vt:lpstr> CNN in Python</vt:lpstr>
      <vt:lpstr> CNN in Python</vt:lpstr>
      <vt:lpstr> CNN in Python</vt:lpstr>
      <vt:lpstr> CNN in Python</vt:lpstr>
      <vt:lpstr>Class Activity</vt:lpstr>
      <vt:lpstr>Class Activity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Keivanmarz</dc:creator>
  <cp:lastModifiedBy>Ali Keivanmarz</cp:lastModifiedBy>
  <cp:revision>253</cp:revision>
  <dcterms:created xsi:type="dcterms:W3CDTF">2021-08-14T21:42:53Z</dcterms:created>
  <dcterms:modified xsi:type="dcterms:W3CDTF">2024-05-19T00:18:34Z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0x0101009D3A40C8F5B7834DBECC0AC1826905C0</vt:lpwstr>
  </property>
</Properties>
</file>